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6" r:id="rId4"/>
  </p:sldMasterIdLst>
  <p:notesMasterIdLst>
    <p:notesMasterId r:id="rId19"/>
  </p:notesMasterIdLst>
  <p:sldIdLst>
    <p:sldId id="278" r:id="rId5"/>
    <p:sldId id="279" r:id="rId6"/>
    <p:sldId id="292" r:id="rId7"/>
    <p:sldId id="280" r:id="rId8"/>
    <p:sldId id="281" r:id="rId9"/>
    <p:sldId id="283" r:id="rId10"/>
    <p:sldId id="284" r:id="rId11"/>
    <p:sldId id="286" r:id="rId12"/>
    <p:sldId id="285" r:id="rId13"/>
    <p:sldId id="287" r:id="rId14"/>
    <p:sldId id="288" r:id="rId15"/>
    <p:sldId id="289" r:id="rId16"/>
    <p:sldId id="290" r:id="rId17"/>
    <p:sldId id="291"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19" autoAdjust="0"/>
  </p:normalViewPr>
  <p:slideViewPr>
    <p:cSldViewPr snapToGrid="0">
      <p:cViewPr varScale="1">
        <p:scale>
          <a:sx n="64" d="100"/>
          <a:sy n="64" d="100"/>
        </p:scale>
        <p:origin x="90"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FD01546-198A-4195-BCF8-F0FF54C90E5E}" type="datetimeFigureOut">
              <a:rPr lang="en-US" smtClean="0"/>
              <a:t>2/9/2026</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E6DE88F-1F85-4A27-9D34-D74A50E7B0DA}" type="slidenum">
              <a:rPr lang="en-US" smtClean="0"/>
              <a:t>‹#›</a:t>
            </a:fld>
            <a:endParaRPr lang="en-US" dirty="0"/>
          </a:p>
        </p:txBody>
      </p:sp>
    </p:spTree>
    <p:extLst>
      <p:ext uri="{BB962C8B-B14F-4D97-AF65-F5344CB8AC3E}">
        <p14:creationId xmlns:p14="http://schemas.microsoft.com/office/powerpoint/2010/main" val="37300918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578475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txBody>
            <a:bodyPr/>
            <a:lstStyle/>
            <a:p>
              <a:endParaRPr lang="en-IN"/>
            </a:p>
          </p:txBody>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txBody>
            <a:bodyPr/>
            <a:lstStyle/>
            <a:p>
              <a:endParaRPr lang="en-IN"/>
            </a:p>
          </p:txBody>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txBody>
            <a:bodyPr/>
            <a:lstStyle/>
            <a:p>
              <a:endParaRPr lang="en-IN"/>
            </a:p>
          </p:txBody>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txBody>
            <a:bodyPr/>
            <a:lstStyle/>
            <a:p>
              <a:endParaRPr lang="en-IN"/>
            </a:p>
          </p:txBody>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txBody>
            <a:bodyPr/>
            <a:lstStyle/>
            <a:p>
              <a:endParaRPr lang="en-IN"/>
            </a:p>
          </p:txBody>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txBody>
            <a:bodyPr/>
            <a:lstStyle/>
            <a:p>
              <a:endParaRPr lang="en-IN"/>
            </a:p>
          </p:txBody>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a:t>Click to edit Master title style</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2/9/2026</a:t>
            </a:fld>
            <a:endParaRPr lang="en-US" dirty="0"/>
          </a:p>
        </p:txBody>
      </p:sp>
      <p:sp>
        <p:nvSpPr>
          <p:cNvPr id="5" name="Footer Placeholder 4"/>
          <p:cNvSpPr>
            <a:spLocks noGrp="1"/>
          </p:cNvSpPr>
          <p:nvPr>
            <p:ph type="ftr" sz="quarter" idx="11"/>
          </p:nvPr>
        </p:nvSpPr>
        <p:spPr>
          <a:xfrm>
            <a:off x="5332412" y="5883275"/>
            <a:ext cx="4324044" cy="365125"/>
          </a:xfrm>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9547582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73ED0CC-082F-4160-86E5-0D6041F12778}" type="datetime1">
              <a:rPr lang="en-US" smtClean="0"/>
              <a:t>2/9/2026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11920414"/>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73ED0CC-082F-4160-86E5-0D6041F12778}" type="datetime1">
              <a:rPr lang="en-US" smtClean="0"/>
              <a:t>2/9/2026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904578607"/>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73ED0CC-082F-4160-86E5-0D6041F12778}" type="datetime1">
              <a:rPr lang="en-US" smtClean="0"/>
              <a:t>2/9/2026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37872959"/>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73ED0CC-082F-4160-86E5-0D6041F12778}" type="datetime1">
              <a:rPr lang="en-US" smtClean="0"/>
              <a:t>2/9/2026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831986467"/>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73ED0CC-082F-4160-86E5-0D6041F12778}" type="datetime1">
              <a:rPr lang="en-US" smtClean="0"/>
              <a:t>2/9/2026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065979052"/>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73ED0CC-082F-4160-86E5-0D6041F12778}" type="datetime1">
              <a:rPr lang="en-US" smtClean="0"/>
              <a:t>2/9/2026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42197321"/>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73ED0CC-082F-4160-86E5-0D6041F12778}" type="datetime1">
              <a:rPr lang="en-US" smtClean="0"/>
              <a:t>2/9/2026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25587233"/>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73ED0CC-082F-4160-86E5-0D6041F12778}" type="datetime1">
              <a:rPr lang="en-US" smtClean="0"/>
              <a:t>2/9/2026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32472636"/>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2/9/2026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951856" y="5867131"/>
            <a:ext cx="551167" cy="365125"/>
          </a:xfrm>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255196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2/9/2026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8843533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2/9/2026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5947953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t>2/9/2026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3819096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2/9/2026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1043678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2/9/2026</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281472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2/9/2026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4999980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2/9/2026</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353230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txBody>
            <a:bodyPr/>
            <a:lstStyle/>
            <a:p>
              <a:endParaRPr lang="en-IN"/>
            </a:p>
          </p:txBody>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txBody>
            <a:bodyPr/>
            <a:lstStyle/>
            <a:p>
              <a:endParaRPr lang="en-IN"/>
            </a:p>
          </p:txBody>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txBody>
            <a:bodyPr/>
            <a:lstStyle/>
            <a:p>
              <a:endParaRPr lang="en-IN"/>
            </a:p>
          </p:txBody>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txBody>
            <a:bodyPr/>
            <a:lstStyle/>
            <a:p>
              <a:endParaRPr lang="en-IN"/>
            </a:p>
          </p:txBody>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txBody>
            <a:bodyPr/>
            <a:lstStyle/>
            <a:p>
              <a:endParaRPr lang="en-IN"/>
            </a:p>
          </p:txBody>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txBody>
            <a:bodyPr/>
            <a:lstStyle/>
            <a:p>
              <a:endParaRPr lang="en-IN"/>
            </a:p>
          </p:txBody>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073ED0CC-082F-4160-86E5-0D6041F12778}" type="datetime1">
              <a:rPr lang="en-US" smtClean="0"/>
              <a:t>2/9/2026</a:t>
            </a:fld>
            <a:endParaRPr lang="en-US" dirty="0"/>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1862434047"/>
      </p:ext>
    </p:extLst>
  </p:cSld>
  <p:clrMap bg1="lt1" tx1="dk1" bg2="lt2" tx2="dk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12" r:id="rId6"/>
    <p:sldLayoutId id="2147483713" r:id="rId7"/>
    <p:sldLayoutId id="2147483714" r:id="rId8"/>
    <p:sldLayoutId id="2147483715" r:id="rId9"/>
    <p:sldLayoutId id="2147483716" r:id="rId10"/>
    <p:sldLayoutId id="2147483717" r:id="rId11"/>
    <p:sldLayoutId id="2147483718" r:id="rId12"/>
    <p:sldLayoutId id="2147483719" r:id="rId13"/>
    <p:sldLayoutId id="2147483720" r:id="rId14"/>
    <p:sldLayoutId id="2147483721" r:id="rId15"/>
    <p:sldLayoutId id="2147483722" r:id="rId16"/>
    <p:sldLayoutId id="2147483723" r:id="rId17"/>
  </p:sldLayoutIdLst>
  <p:hf sldNum="0" hdr="0" ftr="0" dt="0"/>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jpeg"/></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8A1C807-B9AD-4C9B-BF9F-60F03428998E}"/>
              </a:ext>
              <a:ext uri="{C183D7F6-B498-43B3-948B-1728B52AA6E4}">
                <adec:decorative xmlns:adec="http://schemas.microsoft.com/office/drawing/2017/decorative" val="1"/>
              </a:ext>
            </a:extLst>
          </p:cNvPr>
          <p:cNvPicPr>
            <a:picLocks noChangeAspect="1"/>
          </p:cNvPicPr>
          <p:nvPr/>
        </p:nvPicPr>
        <p:blipFill rotWithShape="1">
          <a:blip r:embed="rId2">
            <a:alphaModFix amt="35000"/>
            <a:extLst>
              <a:ext uri="{28A0092B-C50C-407E-A947-70E740481C1C}">
                <a14:useLocalDpi xmlns:a14="http://schemas.microsoft.com/office/drawing/2010/main" val="0"/>
              </a:ext>
            </a:extLst>
          </a:blip>
          <a:srcRect/>
          <a:stretch>
            <a:fillRect/>
          </a:stretch>
        </p:blipFill>
        <p:spPr>
          <a:xfrm>
            <a:off x="20" y="10"/>
            <a:ext cx="12191980" cy="6857990"/>
          </a:xfrm>
          <a:prstGeom prst="rect">
            <a:avLst/>
          </a:prstGeom>
        </p:spPr>
      </p:pic>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2928401" y="1380068"/>
            <a:ext cx="8574622" cy="2616199"/>
          </a:xfrm>
        </p:spPr>
        <p:txBody>
          <a:bodyPr>
            <a:normAutofit/>
          </a:bodyPr>
          <a:lstStyle/>
          <a:p>
            <a:r>
              <a:rPr lang="en-US"/>
              <a:t>NCR RIDE BOOKING </a:t>
            </a:r>
          </a:p>
        </p:txBody>
      </p:sp>
      <p:sp>
        <p:nvSpPr>
          <p:cNvPr id="3" name="Subtitle 2">
            <a:extLst>
              <a:ext uri="{FF2B5EF4-FFF2-40B4-BE49-F238E27FC236}">
                <a16:creationId xmlns:a16="http://schemas.microsoft.com/office/drawing/2014/main" id="{DB93FB3F-A8D4-46D3-A1C6-C79C64563729}"/>
              </a:ext>
            </a:extLst>
          </p:cNvPr>
          <p:cNvSpPr>
            <a:spLocks noGrp="1"/>
          </p:cNvSpPr>
          <p:nvPr>
            <p:ph type="subTitle" idx="1"/>
          </p:nvPr>
        </p:nvSpPr>
        <p:spPr>
          <a:xfrm>
            <a:off x="4515377" y="3996267"/>
            <a:ext cx="6987645" cy="1388534"/>
          </a:xfrm>
        </p:spPr>
        <p:txBody>
          <a:bodyPr>
            <a:normAutofit/>
          </a:bodyPr>
          <a:lstStyle/>
          <a:p>
            <a:r>
              <a:rPr lang="en-US"/>
              <a:t>Data Analysis &amp; </a:t>
            </a:r>
            <a:r>
              <a:rPr lang="en-US" dirty="0" err="1"/>
              <a:t>Bussiness</a:t>
            </a:r>
            <a:r>
              <a:rPr lang="en-US" dirty="0"/>
              <a:t> insights</a:t>
            </a:r>
          </a:p>
        </p:txBody>
      </p:sp>
      <p:grpSp>
        <p:nvGrpSpPr>
          <p:cNvPr id="25" name="Group 24">
            <a:extLst>
              <a:ext uri="{FF2B5EF4-FFF2-40B4-BE49-F238E27FC236}">
                <a16:creationId xmlns:a16="http://schemas.microsoft.com/office/drawing/2014/main" id="{0A3EF779-83DD-4EB0-9F4C-7304381A287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6100" y="-4763"/>
            <a:ext cx="5014912" cy="6862763"/>
            <a:chOff x="2928938" y="-4763"/>
            <a:chExt cx="5014912" cy="6862763"/>
          </a:xfrm>
        </p:grpSpPr>
        <p:sp>
          <p:nvSpPr>
            <p:cNvPr id="26" name="Freeform 6">
              <a:extLst>
                <a:ext uri="{FF2B5EF4-FFF2-40B4-BE49-F238E27FC236}">
                  <a16:creationId xmlns:a16="http://schemas.microsoft.com/office/drawing/2014/main" id="{772C8C0C-10E0-4305-95B6-F0A11F0AD0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rgbClr val="30ACEC"/>
            </a:solidFill>
            <a:ln>
              <a:noFill/>
            </a:ln>
          </p:spPr>
          <p:txBody>
            <a:bodyPr/>
            <a:lstStyle/>
            <a:p>
              <a:endParaRPr lang="en-IN"/>
            </a:p>
          </p:txBody>
        </p:sp>
        <p:sp>
          <p:nvSpPr>
            <p:cNvPr id="27" name="Freeform 7">
              <a:extLst>
                <a:ext uri="{FF2B5EF4-FFF2-40B4-BE49-F238E27FC236}">
                  <a16:creationId xmlns:a16="http://schemas.microsoft.com/office/drawing/2014/main" id="{ED6F480D-2F2A-4E97-B196-39B35C4BF8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ysClr val="windowText" lastClr="000000">
                <a:lumMod val="65000"/>
                <a:lumOff val="35000"/>
              </a:sysClr>
            </a:solidFill>
            <a:ln>
              <a:noFill/>
            </a:ln>
          </p:spPr>
          <p:txBody>
            <a:bodyPr/>
            <a:lstStyle/>
            <a:p>
              <a:endParaRPr lang="en-IN"/>
            </a:p>
          </p:txBody>
        </p:sp>
        <p:sp>
          <p:nvSpPr>
            <p:cNvPr id="28" name="Freeform 9">
              <a:extLst>
                <a:ext uri="{FF2B5EF4-FFF2-40B4-BE49-F238E27FC236}">
                  <a16:creationId xmlns:a16="http://schemas.microsoft.com/office/drawing/2014/main" id="{65ACA5CB-4926-4AA1-8B0D-0A8C294D3A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ysClr val="windowText" lastClr="000000">
                <a:lumMod val="85000"/>
                <a:lumOff val="15000"/>
              </a:sysClr>
            </a:solidFill>
            <a:ln>
              <a:noFill/>
            </a:ln>
          </p:spPr>
          <p:txBody>
            <a:bodyPr/>
            <a:lstStyle/>
            <a:p>
              <a:endParaRPr lang="en-IN"/>
            </a:p>
          </p:txBody>
        </p:sp>
        <p:sp>
          <p:nvSpPr>
            <p:cNvPr id="29" name="Freeform 10">
              <a:extLst>
                <a:ext uri="{FF2B5EF4-FFF2-40B4-BE49-F238E27FC236}">
                  <a16:creationId xmlns:a16="http://schemas.microsoft.com/office/drawing/2014/main" id="{1FC1EC6E-AED1-4539-B157-0522649916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rgbClr val="30ACEC">
                <a:lumMod val="50000"/>
              </a:srgbClr>
            </a:solidFill>
            <a:ln>
              <a:noFill/>
            </a:ln>
          </p:spPr>
          <p:txBody>
            <a:bodyPr/>
            <a:lstStyle/>
            <a:p>
              <a:endParaRPr lang="en-IN"/>
            </a:p>
          </p:txBody>
        </p:sp>
        <p:sp>
          <p:nvSpPr>
            <p:cNvPr id="30" name="Freeform 11">
              <a:extLst>
                <a:ext uri="{FF2B5EF4-FFF2-40B4-BE49-F238E27FC236}">
                  <a16:creationId xmlns:a16="http://schemas.microsoft.com/office/drawing/2014/main" id="{F5C22045-92BD-4CA1-A655-5ADD002833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rgbClr val="30ACEC">
                <a:lumMod val="75000"/>
              </a:srgbClr>
            </a:solidFill>
            <a:ln>
              <a:noFill/>
            </a:ln>
          </p:spPr>
          <p:txBody>
            <a:bodyPr/>
            <a:lstStyle/>
            <a:p>
              <a:endParaRPr lang="en-IN"/>
            </a:p>
          </p:txBody>
        </p:sp>
        <p:sp>
          <p:nvSpPr>
            <p:cNvPr id="31" name="Freeform 12">
              <a:extLst>
                <a:ext uri="{FF2B5EF4-FFF2-40B4-BE49-F238E27FC236}">
                  <a16:creationId xmlns:a16="http://schemas.microsoft.com/office/drawing/2014/main" id="{F130A56D-449A-4985-94CD-B749D51FF8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ysClr val="windowText" lastClr="000000">
                <a:lumMod val="75000"/>
                <a:lumOff val="25000"/>
              </a:sysClr>
            </a:solidFill>
            <a:ln>
              <a:noFill/>
            </a:ln>
          </p:spPr>
          <p:txBody>
            <a:bodyPr/>
            <a:lstStyle/>
            <a:p>
              <a:endParaRPr lang="en-IN"/>
            </a:p>
          </p:txBody>
        </p:sp>
      </p:grpSp>
      <p:sp>
        <p:nvSpPr>
          <p:cNvPr id="4" name="TextBox 3">
            <a:extLst>
              <a:ext uri="{FF2B5EF4-FFF2-40B4-BE49-F238E27FC236}">
                <a16:creationId xmlns:a16="http://schemas.microsoft.com/office/drawing/2014/main" id="{9785CADC-D8F4-9720-E8FD-251E1D22AD08}"/>
              </a:ext>
            </a:extLst>
          </p:cNvPr>
          <p:cNvSpPr txBox="1"/>
          <p:nvPr/>
        </p:nvSpPr>
        <p:spPr>
          <a:xfrm>
            <a:off x="9233941" y="5384801"/>
            <a:ext cx="1630062" cy="923330"/>
          </a:xfrm>
          <a:prstGeom prst="rect">
            <a:avLst/>
          </a:prstGeom>
          <a:noFill/>
        </p:spPr>
        <p:txBody>
          <a:bodyPr wrap="none" rtlCol="0">
            <a:spAutoFit/>
          </a:bodyPr>
          <a:lstStyle/>
          <a:p>
            <a:r>
              <a:rPr lang="en-IN" dirty="0"/>
              <a:t>Presented by:</a:t>
            </a:r>
          </a:p>
          <a:p>
            <a:r>
              <a:rPr lang="en-IN" dirty="0"/>
              <a:t>Jyothi Polagani</a:t>
            </a:r>
          </a:p>
          <a:p>
            <a:r>
              <a:rPr lang="en-IN" dirty="0">
                <a:latin typeface="Abadi" panose="020F0502020204030204" pitchFamily="34" charset="0"/>
              </a:rPr>
              <a:t>AF05031560</a:t>
            </a:r>
          </a:p>
        </p:txBody>
      </p:sp>
    </p:spTree>
    <p:extLst>
      <p:ext uri="{BB962C8B-B14F-4D97-AF65-F5344CB8AC3E}">
        <p14:creationId xmlns:p14="http://schemas.microsoft.com/office/powerpoint/2010/main" val="416788423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grpId="0" nodeType="withEffect">
                                  <p:stCondLst>
                                    <p:cond delay="1500"/>
                                  </p:stCondLst>
                                  <p:iterate>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7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15FF890B-3CE7-403A-AECE-2DE04FC7AF8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0812" y="0"/>
            <a:ext cx="2436813" cy="6858001"/>
            <a:chOff x="1320800" y="0"/>
            <a:chExt cx="2436813" cy="6858001"/>
          </a:xfrm>
        </p:grpSpPr>
        <p:sp>
          <p:nvSpPr>
            <p:cNvPr id="12" name="Freeform 6">
              <a:extLst>
                <a:ext uri="{FF2B5EF4-FFF2-40B4-BE49-F238E27FC236}">
                  <a16:creationId xmlns:a16="http://schemas.microsoft.com/office/drawing/2014/main" id="{99A4E160-6CFD-4514-9E20-CA6692CCDB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txBody>
            <a:bodyPr/>
            <a:lstStyle/>
            <a:p>
              <a:endParaRPr lang="en-IN"/>
            </a:p>
          </p:txBody>
        </p:sp>
        <p:sp>
          <p:nvSpPr>
            <p:cNvPr id="13" name="Freeform 7">
              <a:extLst>
                <a:ext uri="{FF2B5EF4-FFF2-40B4-BE49-F238E27FC236}">
                  <a16:creationId xmlns:a16="http://schemas.microsoft.com/office/drawing/2014/main" id="{3DCD16F5-8D15-45FD-BA62-ADAC08183A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txBody>
            <a:bodyPr/>
            <a:lstStyle/>
            <a:p>
              <a:endParaRPr lang="en-IN"/>
            </a:p>
          </p:txBody>
        </p:sp>
        <p:sp>
          <p:nvSpPr>
            <p:cNvPr id="14" name="Freeform 8">
              <a:extLst>
                <a:ext uri="{FF2B5EF4-FFF2-40B4-BE49-F238E27FC236}">
                  <a16:creationId xmlns:a16="http://schemas.microsoft.com/office/drawing/2014/main" id="{E7CFAF28-6FDA-4C2C-BE51-123D1115F7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txBody>
            <a:bodyPr/>
            <a:lstStyle/>
            <a:p>
              <a:endParaRPr lang="en-IN"/>
            </a:p>
          </p:txBody>
        </p:sp>
        <p:sp>
          <p:nvSpPr>
            <p:cNvPr id="15" name="Freeform 9">
              <a:extLst>
                <a:ext uri="{FF2B5EF4-FFF2-40B4-BE49-F238E27FC236}">
                  <a16:creationId xmlns:a16="http://schemas.microsoft.com/office/drawing/2014/main" id="{1FD12703-0627-4991-B2A4-F96519F908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txBody>
            <a:bodyPr/>
            <a:lstStyle/>
            <a:p>
              <a:endParaRPr lang="en-IN"/>
            </a:p>
          </p:txBody>
        </p:sp>
        <p:sp>
          <p:nvSpPr>
            <p:cNvPr id="16" name="Freeform 10">
              <a:extLst>
                <a:ext uri="{FF2B5EF4-FFF2-40B4-BE49-F238E27FC236}">
                  <a16:creationId xmlns:a16="http://schemas.microsoft.com/office/drawing/2014/main" id="{A5758E0B-DF61-40A8-B765-BC6841906A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txBody>
            <a:bodyPr/>
            <a:lstStyle/>
            <a:p>
              <a:endParaRPr lang="en-IN"/>
            </a:p>
          </p:txBody>
        </p:sp>
        <p:sp>
          <p:nvSpPr>
            <p:cNvPr id="17" name="Freeform 11">
              <a:extLst>
                <a:ext uri="{FF2B5EF4-FFF2-40B4-BE49-F238E27FC236}">
                  <a16:creationId xmlns:a16="http://schemas.microsoft.com/office/drawing/2014/main" id="{3E063A1F-9566-4436-B4E3-2890FBBC2C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txBody>
            <a:bodyPr/>
            <a:lstStyle/>
            <a:p>
              <a:endParaRPr lang="en-IN"/>
            </a:p>
          </p:txBody>
        </p:sp>
      </p:grpSp>
      <p:sp>
        <p:nvSpPr>
          <p:cNvPr id="6" name="TextBox 5">
            <a:extLst>
              <a:ext uri="{FF2B5EF4-FFF2-40B4-BE49-F238E27FC236}">
                <a16:creationId xmlns:a16="http://schemas.microsoft.com/office/drawing/2014/main" id="{3BBF443B-E735-5EBA-D191-A45710638803}"/>
              </a:ext>
            </a:extLst>
          </p:cNvPr>
          <p:cNvSpPr txBox="1"/>
          <p:nvPr/>
        </p:nvSpPr>
        <p:spPr>
          <a:xfrm>
            <a:off x="1484311" y="1081548"/>
            <a:ext cx="3333495" cy="1504335"/>
          </a:xfrm>
          <a:prstGeom prst="rect">
            <a:avLst/>
          </a:prstGeom>
        </p:spPr>
        <p:txBody>
          <a:bodyPr vert="horz" lIns="91440" tIns="45720" rIns="91440" bIns="45720" rtlCol="0" anchor="ctr">
            <a:normAutofit/>
          </a:bodyPr>
          <a:lstStyle/>
          <a:p>
            <a:pPr algn="ctr">
              <a:spcBef>
                <a:spcPct val="0"/>
              </a:spcBef>
              <a:spcAft>
                <a:spcPts val="600"/>
              </a:spcAft>
            </a:pPr>
            <a:r>
              <a:rPr lang="en-US" sz="2400" b="1" u="sng">
                <a:ln w="3175" cmpd="sng">
                  <a:noFill/>
                </a:ln>
                <a:latin typeface="+mj-lt"/>
                <a:ea typeface="+mj-ea"/>
                <a:cs typeface="+mj-cs"/>
              </a:rPr>
              <a:t>Table</a:t>
            </a:r>
          </a:p>
        </p:txBody>
      </p:sp>
      <p:sp>
        <p:nvSpPr>
          <p:cNvPr id="4" name="TextBox 3">
            <a:extLst>
              <a:ext uri="{FF2B5EF4-FFF2-40B4-BE49-F238E27FC236}">
                <a16:creationId xmlns:a16="http://schemas.microsoft.com/office/drawing/2014/main" id="{330C6060-8667-F49E-97FC-670E1CBA456A}"/>
              </a:ext>
            </a:extLst>
          </p:cNvPr>
          <p:cNvSpPr txBox="1"/>
          <p:nvPr/>
        </p:nvSpPr>
        <p:spPr>
          <a:xfrm>
            <a:off x="1484311" y="2666999"/>
            <a:ext cx="3333496" cy="3124201"/>
          </a:xfrm>
          <a:prstGeom prst="rect">
            <a:avLst/>
          </a:prstGeom>
        </p:spPr>
        <p:txBody>
          <a:bodyPr vert="horz" lIns="91440" tIns="45720" rIns="91440" bIns="45720" rtlCol="0" anchor="t">
            <a:normAutofit/>
          </a:bodyPr>
          <a:lstStyle/>
          <a:p>
            <a:pPr>
              <a:spcBef>
                <a:spcPct val="20000"/>
              </a:spcBef>
              <a:spcAft>
                <a:spcPts val="600"/>
              </a:spcAft>
              <a:buClr>
                <a:schemeClr val="accent1">
                  <a:lumMod val="75000"/>
                </a:schemeClr>
              </a:buClr>
              <a:buSzPct val="145000"/>
              <a:buFont typeface="Arial"/>
              <a:buChar char="•"/>
            </a:pPr>
            <a:r>
              <a:rPr lang="en-US" sz="1600" b="1"/>
              <a:t>⚠ Ride Issues Overview </a:t>
            </a:r>
          </a:p>
          <a:p>
            <a:pPr marL="285750" indent="-285750">
              <a:spcBef>
                <a:spcPct val="20000"/>
              </a:spcBef>
              <a:spcAft>
                <a:spcPts val="600"/>
              </a:spcAft>
              <a:buClr>
                <a:schemeClr val="accent1">
                  <a:lumMod val="75000"/>
                </a:schemeClr>
              </a:buClr>
              <a:buSzPct val="145000"/>
              <a:buFont typeface="Arial"/>
              <a:buChar char="•"/>
            </a:pPr>
            <a:r>
              <a:rPr lang="en-US" sz="1600"/>
              <a:t>Displays incomplete rides and cancellations by customer and driver across vehicle types.</a:t>
            </a:r>
          </a:p>
          <a:p>
            <a:pPr marL="285750" indent="-285750">
              <a:spcBef>
                <a:spcPct val="20000"/>
              </a:spcBef>
              <a:spcAft>
                <a:spcPts val="600"/>
              </a:spcAft>
              <a:buClr>
                <a:schemeClr val="accent1">
                  <a:lumMod val="75000"/>
                </a:schemeClr>
              </a:buClr>
              <a:buSzPct val="145000"/>
              <a:buFont typeface="Arial"/>
              <a:buChar char="•"/>
            </a:pPr>
            <a:r>
              <a:rPr lang="en-US" sz="1600"/>
              <a:t>It helps identify operational issues and highlights high driver cancellation rates that need improvement.</a:t>
            </a:r>
          </a:p>
          <a:p>
            <a:pPr>
              <a:spcBef>
                <a:spcPct val="20000"/>
              </a:spcBef>
              <a:spcAft>
                <a:spcPts val="600"/>
              </a:spcAft>
              <a:buClr>
                <a:schemeClr val="accent1">
                  <a:lumMod val="75000"/>
                </a:schemeClr>
              </a:buClr>
              <a:buSzPct val="145000"/>
              <a:buFont typeface="Arial"/>
              <a:buChar char="•"/>
            </a:pPr>
            <a:endParaRPr lang="en-US" sz="1600"/>
          </a:p>
        </p:txBody>
      </p:sp>
      <p:pic>
        <p:nvPicPr>
          <p:cNvPr id="3" name="Picture 2">
            <a:extLst>
              <a:ext uri="{FF2B5EF4-FFF2-40B4-BE49-F238E27FC236}">
                <a16:creationId xmlns:a16="http://schemas.microsoft.com/office/drawing/2014/main" id="{1380BAA7-95C7-F7CE-F38A-58716ECE7DA3}"/>
              </a:ext>
            </a:extLst>
          </p:cNvPr>
          <p:cNvPicPr>
            <a:picLocks noChangeAspect="1"/>
          </p:cNvPicPr>
          <p:nvPr/>
        </p:nvPicPr>
        <p:blipFill>
          <a:blip r:embed="rId3"/>
          <a:stretch>
            <a:fillRect/>
          </a:stretch>
        </p:blipFill>
        <p:spPr>
          <a:xfrm>
            <a:off x="5262033" y="1986415"/>
            <a:ext cx="6240990" cy="2451817"/>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24378050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260ACC13-B825-49F3-93DE-C8B8F2FA37A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0812" y="0"/>
            <a:ext cx="2436813" cy="6858001"/>
            <a:chOff x="1320800" y="0"/>
            <a:chExt cx="2436813" cy="6858001"/>
          </a:xfrm>
        </p:grpSpPr>
        <p:sp>
          <p:nvSpPr>
            <p:cNvPr id="10" name="Freeform 6">
              <a:extLst>
                <a:ext uri="{FF2B5EF4-FFF2-40B4-BE49-F238E27FC236}">
                  <a16:creationId xmlns:a16="http://schemas.microsoft.com/office/drawing/2014/main" id="{F947B31F-CA03-4793-845D-FD86BABC1A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txBody>
            <a:bodyPr/>
            <a:lstStyle/>
            <a:p>
              <a:endParaRPr lang="en-IN"/>
            </a:p>
          </p:txBody>
        </p:sp>
        <p:sp>
          <p:nvSpPr>
            <p:cNvPr id="11" name="Freeform 7">
              <a:extLst>
                <a:ext uri="{FF2B5EF4-FFF2-40B4-BE49-F238E27FC236}">
                  <a16:creationId xmlns:a16="http://schemas.microsoft.com/office/drawing/2014/main" id="{DCDDE94D-F78C-4A48-AEA6-E922FC99A1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txBody>
            <a:bodyPr/>
            <a:lstStyle/>
            <a:p>
              <a:endParaRPr lang="en-IN"/>
            </a:p>
          </p:txBody>
        </p:sp>
        <p:sp>
          <p:nvSpPr>
            <p:cNvPr id="12" name="Freeform 8">
              <a:extLst>
                <a:ext uri="{FF2B5EF4-FFF2-40B4-BE49-F238E27FC236}">
                  <a16:creationId xmlns:a16="http://schemas.microsoft.com/office/drawing/2014/main" id="{3445A886-F3CA-4DE4-90D7-535F9707B7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txBody>
            <a:bodyPr/>
            <a:lstStyle/>
            <a:p>
              <a:endParaRPr lang="en-IN"/>
            </a:p>
          </p:txBody>
        </p:sp>
        <p:sp>
          <p:nvSpPr>
            <p:cNvPr id="13" name="Freeform 9">
              <a:extLst>
                <a:ext uri="{FF2B5EF4-FFF2-40B4-BE49-F238E27FC236}">
                  <a16:creationId xmlns:a16="http://schemas.microsoft.com/office/drawing/2014/main" id="{A8999CB6-C053-418B-AE37-E470804D25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txBody>
            <a:bodyPr/>
            <a:lstStyle/>
            <a:p>
              <a:endParaRPr lang="en-IN"/>
            </a:p>
          </p:txBody>
        </p:sp>
        <p:sp>
          <p:nvSpPr>
            <p:cNvPr id="14" name="Freeform 10">
              <a:extLst>
                <a:ext uri="{FF2B5EF4-FFF2-40B4-BE49-F238E27FC236}">
                  <a16:creationId xmlns:a16="http://schemas.microsoft.com/office/drawing/2014/main" id="{81EA3E26-BFCD-4396-AE8A-2A9828BFFB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txBody>
            <a:bodyPr/>
            <a:lstStyle/>
            <a:p>
              <a:endParaRPr lang="en-IN"/>
            </a:p>
          </p:txBody>
        </p:sp>
        <p:sp>
          <p:nvSpPr>
            <p:cNvPr id="15" name="Freeform 11">
              <a:extLst>
                <a:ext uri="{FF2B5EF4-FFF2-40B4-BE49-F238E27FC236}">
                  <a16:creationId xmlns:a16="http://schemas.microsoft.com/office/drawing/2014/main" id="{5F9BC582-73A6-4D8A-8738-E364764893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txBody>
            <a:bodyPr/>
            <a:lstStyle/>
            <a:p>
              <a:endParaRPr lang="en-IN"/>
            </a:p>
          </p:txBody>
        </p:sp>
      </p:grpSp>
      <p:grpSp>
        <p:nvGrpSpPr>
          <p:cNvPr id="17" name="Group 16">
            <a:extLst>
              <a:ext uri="{FF2B5EF4-FFF2-40B4-BE49-F238E27FC236}">
                <a16:creationId xmlns:a16="http://schemas.microsoft.com/office/drawing/2014/main" id="{A2E861A3-F23C-46B8-A38A-4A22E453D99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0812" y="0"/>
            <a:ext cx="2436813" cy="6858001"/>
            <a:chOff x="1320800" y="0"/>
            <a:chExt cx="2436813" cy="6858001"/>
          </a:xfrm>
        </p:grpSpPr>
        <p:sp>
          <p:nvSpPr>
            <p:cNvPr id="18" name="Freeform 6">
              <a:extLst>
                <a:ext uri="{FF2B5EF4-FFF2-40B4-BE49-F238E27FC236}">
                  <a16:creationId xmlns:a16="http://schemas.microsoft.com/office/drawing/2014/main" id="{8BC3D220-643B-4160-B5A9-59DF5D21F4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txBody>
            <a:bodyPr/>
            <a:lstStyle/>
            <a:p>
              <a:endParaRPr lang="en-IN"/>
            </a:p>
          </p:txBody>
        </p:sp>
        <p:sp>
          <p:nvSpPr>
            <p:cNvPr id="19" name="Freeform 7">
              <a:extLst>
                <a:ext uri="{FF2B5EF4-FFF2-40B4-BE49-F238E27FC236}">
                  <a16:creationId xmlns:a16="http://schemas.microsoft.com/office/drawing/2014/main" id="{B92237DE-D518-4625-8392-66D7084588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txBody>
            <a:bodyPr/>
            <a:lstStyle/>
            <a:p>
              <a:endParaRPr lang="en-IN"/>
            </a:p>
          </p:txBody>
        </p:sp>
        <p:sp>
          <p:nvSpPr>
            <p:cNvPr id="20" name="Freeform 8">
              <a:extLst>
                <a:ext uri="{FF2B5EF4-FFF2-40B4-BE49-F238E27FC236}">
                  <a16:creationId xmlns:a16="http://schemas.microsoft.com/office/drawing/2014/main" id="{F290F0DD-E80A-4263-94E1-A41F57D84C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txBody>
            <a:bodyPr/>
            <a:lstStyle/>
            <a:p>
              <a:endParaRPr lang="en-IN"/>
            </a:p>
          </p:txBody>
        </p:sp>
        <p:sp>
          <p:nvSpPr>
            <p:cNvPr id="21" name="Freeform 9">
              <a:extLst>
                <a:ext uri="{FF2B5EF4-FFF2-40B4-BE49-F238E27FC236}">
                  <a16:creationId xmlns:a16="http://schemas.microsoft.com/office/drawing/2014/main" id="{D78EA7D2-CCEA-435E-873D-36BF0522FF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txBody>
            <a:bodyPr/>
            <a:lstStyle/>
            <a:p>
              <a:endParaRPr lang="en-IN"/>
            </a:p>
          </p:txBody>
        </p:sp>
        <p:sp>
          <p:nvSpPr>
            <p:cNvPr id="22" name="Freeform 10">
              <a:extLst>
                <a:ext uri="{FF2B5EF4-FFF2-40B4-BE49-F238E27FC236}">
                  <a16:creationId xmlns:a16="http://schemas.microsoft.com/office/drawing/2014/main" id="{9DFA731E-D6BB-42CC-AA05-64023DC81F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txBody>
            <a:bodyPr/>
            <a:lstStyle/>
            <a:p>
              <a:endParaRPr lang="en-IN"/>
            </a:p>
          </p:txBody>
        </p:sp>
        <p:sp>
          <p:nvSpPr>
            <p:cNvPr id="23" name="Freeform 11">
              <a:extLst>
                <a:ext uri="{FF2B5EF4-FFF2-40B4-BE49-F238E27FC236}">
                  <a16:creationId xmlns:a16="http://schemas.microsoft.com/office/drawing/2014/main" id="{B00D0483-90FB-4EB4-9770-CA8A310D50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txBody>
            <a:bodyPr/>
            <a:lstStyle/>
            <a:p>
              <a:endParaRPr lang="en-IN"/>
            </a:p>
          </p:txBody>
        </p:sp>
      </p:grpSp>
      <p:sp>
        <p:nvSpPr>
          <p:cNvPr id="4" name="TextBox 3">
            <a:extLst>
              <a:ext uri="{FF2B5EF4-FFF2-40B4-BE49-F238E27FC236}">
                <a16:creationId xmlns:a16="http://schemas.microsoft.com/office/drawing/2014/main" id="{F42CACC3-55B0-09FD-4265-D19BD8E7C7DB}"/>
              </a:ext>
            </a:extLst>
          </p:cNvPr>
          <p:cNvSpPr txBox="1"/>
          <p:nvPr/>
        </p:nvSpPr>
        <p:spPr>
          <a:xfrm>
            <a:off x="1484312" y="685800"/>
            <a:ext cx="4278928" cy="1752599"/>
          </a:xfrm>
          <a:prstGeom prst="rect">
            <a:avLst/>
          </a:prstGeom>
        </p:spPr>
        <p:txBody>
          <a:bodyPr vert="horz" lIns="91440" tIns="45720" rIns="91440" bIns="45720" rtlCol="0" anchor="ctr">
            <a:normAutofit/>
          </a:bodyPr>
          <a:lstStyle/>
          <a:p>
            <a:pPr algn="ctr">
              <a:spcBef>
                <a:spcPct val="0"/>
              </a:spcBef>
              <a:spcAft>
                <a:spcPts val="600"/>
              </a:spcAft>
            </a:pPr>
            <a:r>
              <a:rPr lang="en-US" sz="4000" b="1" u="sng">
                <a:ln w="3175" cmpd="sng">
                  <a:noFill/>
                </a:ln>
                <a:latin typeface="+mj-lt"/>
                <a:ea typeface="+mj-ea"/>
                <a:cs typeface="+mj-cs"/>
              </a:rPr>
              <a:t>Gauge Chart</a:t>
            </a:r>
          </a:p>
        </p:txBody>
      </p:sp>
      <p:sp>
        <p:nvSpPr>
          <p:cNvPr id="2" name="TextBox 1">
            <a:extLst>
              <a:ext uri="{FF2B5EF4-FFF2-40B4-BE49-F238E27FC236}">
                <a16:creationId xmlns:a16="http://schemas.microsoft.com/office/drawing/2014/main" id="{6735FEED-E64B-E598-861F-0D4DDE52E40C}"/>
              </a:ext>
            </a:extLst>
          </p:cNvPr>
          <p:cNvSpPr txBox="1"/>
          <p:nvPr/>
        </p:nvSpPr>
        <p:spPr>
          <a:xfrm>
            <a:off x="1484310" y="2666999"/>
            <a:ext cx="4278929" cy="3124201"/>
          </a:xfrm>
          <a:prstGeom prst="rect">
            <a:avLst/>
          </a:prstGeom>
        </p:spPr>
        <p:txBody>
          <a:bodyPr vert="horz" lIns="91440" tIns="45720" rIns="91440" bIns="45720" rtlCol="0" anchor="ctr">
            <a:normAutofit/>
          </a:bodyPr>
          <a:lstStyle/>
          <a:p>
            <a:pPr>
              <a:spcBef>
                <a:spcPct val="20000"/>
              </a:spcBef>
              <a:spcAft>
                <a:spcPts val="600"/>
              </a:spcAft>
              <a:buClr>
                <a:schemeClr val="accent1">
                  <a:lumMod val="75000"/>
                </a:schemeClr>
              </a:buClr>
              <a:buSzPct val="145000"/>
              <a:buFont typeface="Arial"/>
              <a:buChar char="•"/>
            </a:pPr>
            <a:r>
              <a:rPr lang="en-US" sz="2000" b="1"/>
              <a:t>⭐ Average Driver Rating </a:t>
            </a:r>
          </a:p>
          <a:p>
            <a:pPr marL="285750" indent="-285750">
              <a:spcBef>
                <a:spcPct val="20000"/>
              </a:spcBef>
              <a:spcAft>
                <a:spcPts val="600"/>
              </a:spcAft>
              <a:buClr>
                <a:schemeClr val="accent1">
                  <a:lumMod val="75000"/>
                </a:schemeClr>
              </a:buClr>
              <a:buSzPct val="145000"/>
              <a:buFont typeface="Arial"/>
              <a:buChar char="•"/>
            </a:pPr>
            <a:r>
              <a:rPr lang="en-US" sz="2000"/>
              <a:t>Shows the overall average driver rating (2.62 out of 5).</a:t>
            </a:r>
          </a:p>
          <a:p>
            <a:pPr marL="285750" indent="-285750">
              <a:spcBef>
                <a:spcPct val="20000"/>
              </a:spcBef>
              <a:spcAft>
                <a:spcPts val="600"/>
              </a:spcAft>
              <a:buClr>
                <a:schemeClr val="accent1">
                  <a:lumMod val="75000"/>
                </a:schemeClr>
              </a:buClr>
              <a:buSzPct val="145000"/>
              <a:buFont typeface="Arial"/>
              <a:buChar char="•"/>
            </a:pPr>
            <a:r>
              <a:rPr lang="en-US" sz="2000"/>
              <a:t>Helps measure service quality and customer satisfaction levels.</a:t>
            </a:r>
          </a:p>
          <a:p>
            <a:pPr>
              <a:spcBef>
                <a:spcPct val="20000"/>
              </a:spcBef>
              <a:spcAft>
                <a:spcPts val="600"/>
              </a:spcAft>
              <a:buClr>
                <a:schemeClr val="accent1">
                  <a:lumMod val="75000"/>
                </a:schemeClr>
              </a:buClr>
              <a:buSzPct val="145000"/>
              <a:buFont typeface="Arial"/>
              <a:buChar char="•"/>
            </a:pPr>
            <a:endParaRPr lang="en-US" sz="2000"/>
          </a:p>
        </p:txBody>
      </p:sp>
      <p:sp>
        <p:nvSpPr>
          <p:cNvPr id="25" name="Rounded Rectangle 16">
            <a:extLst>
              <a:ext uri="{FF2B5EF4-FFF2-40B4-BE49-F238E27FC236}">
                <a16:creationId xmlns:a16="http://schemas.microsoft.com/office/drawing/2014/main" id="{DD7EED39-224E-4230-8FD1-B1E1AF6C6E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648931"/>
            <a:ext cx="5407023" cy="5231964"/>
          </a:xfrm>
          <a:prstGeom prst="roundRect">
            <a:avLst>
              <a:gd name="adj" fmla="val 4834"/>
            </a:avLst>
          </a:prstGeom>
          <a:solidFill>
            <a:schemeClr val="bg1"/>
          </a:solidFill>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71D72BCA-AEAF-BF31-5ECC-86CC115549F8}"/>
              </a:ext>
            </a:extLst>
          </p:cNvPr>
          <p:cNvPicPr>
            <a:picLocks noChangeAspect="1"/>
          </p:cNvPicPr>
          <p:nvPr/>
        </p:nvPicPr>
        <p:blipFill>
          <a:blip r:embed="rId3"/>
          <a:srcRect r="1897" b="2"/>
          <a:stretch>
            <a:fillRect/>
          </a:stretch>
        </p:blipFill>
        <p:spPr>
          <a:xfrm>
            <a:off x="6434407" y="1011765"/>
            <a:ext cx="4744154" cy="4546708"/>
          </a:xfrm>
          <a:prstGeom prst="rect">
            <a:avLst/>
          </a:prstGeom>
        </p:spPr>
      </p:pic>
    </p:spTree>
    <p:extLst>
      <p:ext uri="{BB962C8B-B14F-4D97-AF65-F5344CB8AC3E}">
        <p14:creationId xmlns:p14="http://schemas.microsoft.com/office/powerpoint/2010/main" val="9470703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AE8192E-CE21-4763-4300-FFF64E0A140C}"/>
              </a:ext>
            </a:extLst>
          </p:cNvPr>
          <p:cNvPicPr>
            <a:picLocks noChangeAspect="1"/>
          </p:cNvPicPr>
          <p:nvPr/>
        </p:nvPicPr>
        <p:blipFill>
          <a:blip r:embed="rId2"/>
          <a:stretch>
            <a:fillRect/>
          </a:stretch>
        </p:blipFill>
        <p:spPr>
          <a:xfrm>
            <a:off x="1777175" y="1381695"/>
            <a:ext cx="2667300" cy="1074479"/>
          </a:xfrm>
          <a:prstGeom prst="rect">
            <a:avLst/>
          </a:prstGeom>
        </p:spPr>
      </p:pic>
      <p:pic>
        <p:nvPicPr>
          <p:cNvPr id="5" name="Picture 4">
            <a:extLst>
              <a:ext uri="{FF2B5EF4-FFF2-40B4-BE49-F238E27FC236}">
                <a16:creationId xmlns:a16="http://schemas.microsoft.com/office/drawing/2014/main" id="{D375BBD6-4C54-2D66-AFE3-CC4E8AB98833}"/>
              </a:ext>
            </a:extLst>
          </p:cNvPr>
          <p:cNvPicPr>
            <a:picLocks noChangeAspect="1"/>
          </p:cNvPicPr>
          <p:nvPr/>
        </p:nvPicPr>
        <p:blipFill>
          <a:blip r:embed="rId3"/>
          <a:stretch>
            <a:fillRect/>
          </a:stretch>
        </p:blipFill>
        <p:spPr>
          <a:xfrm>
            <a:off x="1777175" y="3124858"/>
            <a:ext cx="2667301" cy="782953"/>
          </a:xfrm>
          <a:prstGeom prst="rect">
            <a:avLst/>
          </a:prstGeom>
        </p:spPr>
      </p:pic>
      <p:pic>
        <p:nvPicPr>
          <p:cNvPr id="7" name="Picture 6">
            <a:extLst>
              <a:ext uri="{FF2B5EF4-FFF2-40B4-BE49-F238E27FC236}">
                <a16:creationId xmlns:a16="http://schemas.microsoft.com/office/drawing/2014/main" id="{B9928A3D-D894-7400-9AF1-A37A583892B2}"/>
              </a:ext>
            </a:extLst>
          </p:cNvPr>
          <p:cNvPicPr>
            <a:picLocks noChangeAspect="1"/>
          </p:cNvPicPr>
          <p:nvPr/>
        </p:nvPicPr>
        <p:blipFill>
          <a:blip r:embed="rId4"/>
          <a:stretch>
            <a:fillRect/>
          </a:stretch>
        </p:blipFill>
        <p:spPr>
          <a:xfrm>
            <a:off x="1777175" y="4576495"/>
            <a:ext cx="2667301" cy="1009071"/>
          </a:xfrm>
          <a:prstGeom prst="rect">
            <a:avLst/>
          </a:prstGeom>
        </p:spPr>
      </p:pic>
      <p:sp>
        <p:nvSpPr>
          <p:cNvPr id="10" name="TextBox 9">
            <a:extLst>
              <a:ext uri="{FF2B5EF4-FFF2-40B4-BE49-F238E27FC236}">
                <a16:creationId xmlns:a16="http://schemas.microsoft.com/office/drawing/2014/main" id="{93513615-5F21-FCB9-4024-4AD30776F351}"/>
              </a:ext>
            </a:extLst>
          </p:cNvPr>
          <p:cNvSpPr txBox="1"/>
          <p:nvPr/>
        </p:nvSpPr>
        <p:spPr>
          <a:xfrm>
            <a:off x="5907577" y="569626"/>
            <a:ext cx="1381340" cy="646331"/>
          </a:xfrm>
          <a:prstGeom prst="rect">
            <a:avLst/>
          </a:prstGeom>
          <a:noFill/>
        </p:spPr>
        <p:txBody>
          <a:bodyPr wrap="none" rtlCol="0">
            <a:spAutoFit/>
          </a:bodyPr>
          <a:lstStyle/>
          <a:p>
            <a:pPr algn="ctr"/>
            <a:r>
              <a:rPr lang="en-IN" sz="3600" b="1" u="sng" dirty="0"/>
              <a:t>Slicers</a:t>
            </a:r>
          </a:p>
        </p:txBody>
      </p:sp>
      <p:sp>
        <p:nvSpPr>
          <p:cNvPr id="2" name="TextBox 1">
            <a:extLst>
              <a:ext uri="{FF2B5EF4-FFF2-40B4-BE49-F238E27FC236}">
                <a16:creationId xmlns:a16="http://schemas.microsoft.com/office/drawing/2014/main" id="{7B7012B4-4C4C-9127-4407-DFBA4E318AF1}"/>
              </a:ext>
            </a:extLst>
          </p:cNvPr>
          <p:cNvSpPr txBox="1"/>
          <p:nvPr/>
        </p:nvSpPr>
        <p:spPr>
          <a:xfrm>
            <a:off x="4796852" y="1499016"/>
            <a:ext cx="5557932" cy="1200329"/>
          </a:xfrm>
          <a:prstGeom prst="rect">
            <a:avLst/>
          </a:prstGeom>
          <a:noFill/>
        </p:spPr>
        <p:txBody>
          <a:bodyPr wrap="none" rtlCol="0">
            <a:spAutoFit/>
          </a:bodyPr>
          <a:lstStyle/>
          <a:p>
            <a:r>
              <a:rPr lang="en-US" b="1" dirty="0"/>
              <a:t>📅 Date </a:t>
            </a:r>
          </a:p>
          <a:p>
            <a:pPr marL="285750" indent="-285750">
              <a:buFont typeface="Arial" panose="020B0604020202020204" pitchFamily="34" charset="0"/>
              <a:buChar char="•"/>
            </a:pPr>
            <a:r>
              <a:rPr lang="en-US" dirty="0"/>
              <a:t>Filters dashboard data based on selected time  period.</a:t>
            </a:r>
            <a:br>
              <a:rPr lang="en-US" dirty="0"/>
            </a:br>
            <a:r>
              <a:rPr lang="en-US" dirty="0"/>
              <a:t>It helps analyze trends over time.</a:t>
            </a:r>
          </a:p>
          <a:p>
            <a:endParaRPr lang="en-IN" dirty="0"/>
          </a:p>
        </p:txBody>
      </p:sp>
      <p:sp>
        <p:nvSpPr>
          <p:cNvPr id="4" name="TextBox 3">
            <a:extLst>
              <a:ext uri="{FF2B5EF4-FFF2-40B4-BE49-F238E27FC236}">
                <a16:creationId xmlns:a16="http://schemas.microsoft.com/office/drawing/2014/main" id="{5AC9DDBB-3538-91F8-F754-F87A6803EA41}"/>
              </a:ext>
            </a:extLst>
          </p:cNvPr>
          <p:cNvSpPr txBox="1"/>
          <p:nvPr/>
        </p:nvSpPr>
        <p:spPr>
          <a:xfrm>
            <a:off x="4796852" y="2916169"/>
            <a:ext cx="5578771" cy="1200329"/>
          </a:xfrm>
          <a:prstGeom prst="rect">
            <a:avLst/>
          </a:prstGeom>
          <a:noFill/>
        </p:spPr>
        <p:txBody>
          <a:bodyPr wrap="none" rtlCol="0">
            <a:spAutoFit/>
          </a:bodyPr>
          <a:lstStyle/>
          <a:p>
            <a:r>
              <a:rPr lang="en-US" b="1" dirty="0"/>
              <a:t>🚗 Vehicle Type </a:t>
            </a:r>
          </a:p>
          <a:p>
            <a:pPr marL="285750" indent="-285750">
              <a:buFont typeface="Arial" panose="020B0604020202020204" pitchFamily="34" charset="0"/>
              <a:buChar char="•"/>
            </a:pPr>
            <a:r>
              <a:rPr lang="en-US" dirty="0"/>
              <a:t>Filters data by selected vehicle category.</a:t>
            </a:r>
            <a:br>
              <a:rPr lang="en-US" dirty="0"/>
            </a:br>
            <a:r>
              <a:rPr lang="en-US" dirty="0"/>
              <a:t>Helps compare performance across vehicle segments.</a:t>
            </a:r>
          </a:p>
          <a:p>
            <a:endParaRPr lang="en-IN" dirty="0"/>
          </a:p>
        </p:txBody>
      </p:sp>
      <p:sp>
        <p:nvSpPr>
          <p:cNvPr id="6" name="TextBox 5">
            <a:extLst>
              <a:ext uri="{FF2B5EF4-FFF2-40B4-BE49-F238E27FC236}">
                <a16:creationId xmlns:a16="http://schemas.microsoft.com/office/drawing/2014/main" id="{EA96BA4A-CCAC-50F2-10DD-66C1FA4D75B4}"/>
              </a:ext>
            </a:extLst>
          </p:cNvPr>
          <p:cNvSpPr txBox="1"/>
          <p:nvPr/>
        </p:nvSpPr>
        <p:spPr>
          <a:xfrm>
            <a:off x="4796852" y="4333322"/>
            <a:ext cx="6324039" cy="1200329"/>
          </a:xfrm>
          <a:prstGeom prst="rect">
            <a:avLst/>
          </a:prstGeom>
          <a:noFill/>
        </p:spPr>
        <p:txBody>
          <a:bodyPr wrap="none" rtlCol="0">
            <a:spAutoFit/>
          </a:bodyPr>
          <a:lstStyle/>
          <a:p>
            <a:r>
              <a:rPr lang="en-US" b="1" dirty="0"/>
              <a:t>📌 Booking Status </a:t>
            </a:r>
          </a:p>
          <a:p>
            <a:r>
              <a:rPr lang="en-US" dirty="0"/>
              <a:t>Filters rides based on status (Completed, Cancelled, Incomplete).</a:t>
            </a:r>
            <a:br>
              <a:rPr lang="en-US" dirty="0"/>
            </a:br>
            <a:r>
              <a:rPr lang="en-US" dirty="0"/>
              <a:t>Helps analyze operational efficiency and cancellations.</a:t>
            </a:r>
          </a:p>
          <a:p>
            <a:endParaRPr lang="en-IN" dirty="0"/>
          </a:p>
        </p:txBody>
      </p:sp>
    </p:spTree>
    <p:extLst>
      <p:ext uri="{BB962C8B-B14F-4D97-AF65-F5344CB8AC3E}">
        <p14:creationId xmlns:p14="http://schemas.microsoft.com/office/powerpoint/2010/main" val="39154031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260ACC13-B825-49F3-93DE-C8B8F2FA37A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0812" y="0"/>
            <a:ext cx="2436813" cy="6858001"/>
            <a:chOff x="1320800" y="0"/>
            <a:chExt cx="2436813" cy="6858001"/>
          </a:xfrm>
        </p:grpSpPr>
        <p:sp>
          <p:nvSpPr>
            <p:cNvPr id="10" name="Freeform 6">
              <a:extLst>
                <a:ext uri="{FF2B5EF4-FFF2-40B4-BE49-F238E27FC236}">
                  <a16:creationId xmlns:a16="http://schemas.microsoft.com/office/drawing/2014/main" id="{F947B31F-CA03-4793-845D-FD86BABC1A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txBody>
            <a:bodyPr/>
            <a:lstStyle/>
            <a:p>
              <a:endParaRPr lang="en-IN"/>
            </a:p>
          </p:txBody>
        </p:sp>
        <p:sp>
          <p:nvSpPr>
            <p:cNvPr id="11" name="Freeform 7">
              <a:extLst>
                <a:ext uri="{FF2B5EF4-FFF2-40B4-BE49-F238E27FC236}">
                  <a16:creationId xmlns:a16="http://schemas.microsoft.com/office/drawing/2014/main" id="{DCDDE94D-F78C-4A48-AEA6-E922FC99A1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txBody>
            <a:bodyPr/>
            <a:lstStyle/>
            <a:p>
              <a:endParaRPr lang="en-IN"/>
            </a:p>
          </p:txBody>
        </p:sp>
        <p:sp>
          <p:nvSpPr>
            <p:cNvPr id="12" name="Freeform 8">
              <a:extLst>
                <a:ext uri="{FF2B5EF4-FFF2-40B4-BE49-F238E27FC236}">
                  <a16:creationId xmlns:a16="http://schemas.microsoft.com/office/drawing/2014/main" id="{3445A886-F3CA-4DE4-90D7-535F9707B7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txBody>
            <a:bodyPr/>
            <a:lstStyle/>
            <a:p>
              <a:endParaRPr lang="en-IN"/>
            </a:p>
          </p:txBody>
        </p:sp>
        <p:sp>
          <p:nvSpPr>
            <p:cNvPr id="13" name="Freeform 9">
              <a:extLst>
                <a:ext uri="{FF2B5EF4-FFF2-40B4-BE49-F238E27FC236}">
                  <a16:creationId xmlns:a16="http://schemas.microsoft.com/office/drawing/2014/main" id="{A8999CB6-C053-418B-AE37-E470804D25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txBody>
            <a:bodyPr/>
            <a:lstStyle/>
            <a:p>
              <a:endParaRPr lang="en-IN"/>
            </a:p>
          </p:txBody>
        </p:sp>
        <p:sp>
          <p:nvSpPr>
            <p:cNvPr id="14" name="Freeform 10">
              <a:extLst>
                <a:ext uri="{FF2B5EF4-FFF2-40B4-BE49-F238E27FC236}">
                  <a16:creationId xmlns:a16="http://schemas.microsoft.com/office/drawing/2014/main" id="{81EA3E26-BFCD-4396-AE8A-2A9828BFFB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txBody>
            <a:bodyPr/>
            <a:lstStyle/>
            <a:p>
              <a:endParaRPr lang="en-IN"/>
            </a:p>
          </p:txBody>
        </p:sp>
        <p:sp>
          <p:nvSpPr>
            <p:cNvPr id="15" name="Freeform 11">
              <a:extLst>
                <a:ext uri="{FF2B5EF4-FFF2-40B4-BE49-F238E27FC236}">
                  <a16:creationId xmlns:a16="http://schemas.microsoft.com/office/drawing/2014/main" id="{5F9BC582-73A6-4D8A-8738-E364764893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txBody>
            <a:bodyPr/>
            <a:lstStyle/>
            <a:p>
              <a:endParaRPr lang="en-IN"/>
            </a:p>
          </p:txBody>
        </p:sp>
      </p:grpSp>
      <p:sp useBgFill="1">
        <p:nvSpPr>
          <p:cNvPr id="17" name="Rectangle 16">
            <a:extLst>
              <a:ext uri="{FF2B5EF4-FFF2-40B4-BE49-F238E27FC236}">
                <a16:creationId xmlns:a16="http://schemas.microsoft.com/office/drawing/2014/main" id="{85428F22-76B3-4107-AADE-3F9EC95FD3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5346FBCF-5353-4172-96F5-4B7EB07777C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290265" y="-12875"/>
            <a:ext cx="2604396" cy="6890194"/>
            <a:chOff x="2199787" y="-12875"/>
            <a:chExt cx="2679011" cy="6890194"/>
          </a:xfrm>
        </p:grpSpPr>
        <p:sp useBgFill="1">
          <p:nvSpPr>
            <p:cNvPr id="20" name="Rectangle 19">
              <a:extLst>
                <a:ext uri="{FF2B5EF4-FFF2-40B4-BE49-F238E27FC236}">
                  <a16:creationId xmlns:a16="http://schemas.microsoft.com/office/drawing/2014/main" id="{343F3E6D-808D-43AD-9485-AD0014BEAE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white">
            <a:xfrm>
              <a:off x="2199787" y="-12875"/>
              <a:ext cx="2679011" cy="5301468"/>
            </a:xfrm>
            <a:custGeom>
              <a:avLst/>
              <a:gdLst>
                <a:gd name="connsiteX0" fmla="*/ 0 w 2570017"/>
                <a:gd name="connsiteY0" fmla="*/ 0 h 2554287"/>
                <a:gd name="connsiteX1" fmla="*/ 2570017 w 2570017"/>
                <a:gd name="connsiteY1" fmla="*/ 0 h 2554287"/>
                <a:gd name="connsiteX2" fmla="*/ 2570017 w 2570017"/>
                <a:gd name="connsiteY2" fmla="*/ 2554287 h 2554287"/>
                <a:gd name="connsiteX3" fmla="*/ 0 w 2570017"/>
                <a:gd name="connsiteY3" fmla="*/ 2554287 h 2554287"/>
                <a:gd name="connsiteX4" fmla="*/ 0 w 2570017"/>
                <a:gd name="connsiteY4" fmla="*/ 0 h 2554287"/>
                <a:gd name="connsiteX0" fmla="*/ 904009 w 2570017"/>
                <a:gd name="connsiteY0" fmla="*/ 0 h 2554287"/>
                <a:gd name="connsiteX1" fmla="*/ 2570017 w 2570017"/>
                <a:gd name="connsiteY1" fmla="*/ 0 h 2554287"/>
                <a:gd name="connsiteX2" fmla="*/ 2570017 w 2570017"/>
                <a:gd name="connsiteY2" fmla="*/ 2554287 h 2554287"/>
                <a:gd name="connsiteX3" fmla="*/ 0 w 2570017"/>
                <a:gd name="connsiteY3" fmla="*/ 2554287 h 2554287"/>
                <a:gd name="connsiteX4" fmla="*/ 904009 w 2570017"/>
                <a:gd name="connsiteY4" fmla="*/ 0 h 2554287"/>
                <a:gd name="connsiteX0" fmla="*/ 644236 w 2570017"/>
                <a:gd name="connsiteY0" fmla="*/ 10391 h 2554287"/>
                <a:gd name="connsiteX1" fmla="*/ 2570017 w 2570017"/>
                <a:gd name="connsiteY1" fmla="*/ 0 h 2554287"/>
                <a:gd name="connsiteX2" fmla="*/ 2570017 w 2570017"/>
                <a:gd name="connsiteY2" fmla="*/ 2554287 h 2554287"/>
                <a:gd name="connsiteX3" fmla="*/ 0 w 2570017"/>
                <a:gd name="connsiteY3" fmla="*/ 2554287 h 2554287"/>
                <a:gd name="connsiteX4" fmla="*/ 644236 w 2570017"/>
                <a:gd name="connsiteY4" fmla="*/ 10391 h 2554287"/>
                <a:gd name="connsiteX0" fmla="*/ 633845 w 2570017"/>
                <a:gd name="connsiteY0" fmla="*/ 0 h 2554287"/>
                <a:gd name="connsiteX1" fmla="*/ 2570017 w 2570017"/>
                <a:gd name="connsiteY1" fmla="*/ 0 h 2554287"/>
                <a:gd name="connsiteX2" fmla="*/ 2570017 w 2570017"/>
                <a:gd name="connsiteY2" fmla="*/ 2554287 h 2554287"/>
                <a:gd name="connsiteX3" fmla="*/ 0 w 2570017"/>
                <a:gd name="connsiteY3" fmla="*/ 2554287 h 2554287"/>
                <a:gd name="connsiteX4" fmla="*/ 633845 w 2570017"/>
                <a:gd name="connsiteY4" fmla="*/ 0 h 2554287"/>
                <a:gd name="connsiteX0" fmla="*/ 675409 w 2611581"/>
                <a:gd name="connsiteY0" fmla="*/ 0 h 2554287"/>
                <a:gd name="connsiteX1" fmla="*/ 2611581 w 2611581"/>
                <a:gd name="connsiteY1" fmla="*/ 0 h 2554287"/>
                <a:gd name="connsiteX2" fmla="*/ 2611581 w 2611581"/>
                <a:gd name="connsiteY2" fmla="*/ 2554287 h 2554287"/>
                <a:gd name="connsiteX3" fmla="*/ 0 w 2611581"/>
                <a:gd name="connsiteY3" fmla="*/ 2554287 h 2554287"/>
                <a:gd name="connsiteX4" fmla="*/ 675409 w 2611581"/>
                <a:gd name="connsiteY4" fmla="*/ 0 h 2554287"/>
                <a:gd name="connsiteX0" fmla="*/ 650979 w 2587151"/>
                <a:gd name="connsiteY0" fmla="*/ 0 h 2554287"/>
                <a:gd name="connsiteX1" fmla="*/ 2587151 w 2587151"/>
                <a:gd name="connsiteY1" fmla="*/ 0 h 2554287"/>
                <a:gd name="connsiteX2" fmla="*/ 2587151 w 2587151"/>
                <a:gd name="connsiteY2" fmla="*/ 2554287 h 2554287"/>
                <a:gd name="connsiteX3" fmla="*/ 0 w 2587151"/>
                <a:gd name="connsiteY3" fmla="*/ 2548595 h 2554287"/>
                <a:gd name="connsiteX4" fmla="*/ 650979 w 2587151"/>
                <a:gd name="connsiteY4" fmla="*/ 0 h 2554287"/>
                <a:gd name="connsiteX0" fmla="*/ 730379 w 2587151"/>
                <a:gd name="connsiteY0" fmla="*/ 5692 h 2554287"/>
                <a:gd name="connsiteX1" fmla="*/ 2587151 w 2587151"/>
                <a:gd name="connsiteY1" fmla="*/ 0 h 2554287"/>
                <a:gd name="connsiteX2" fmla="*/ 2587151 w 2587151"/>
                <a:gd name="connsiteY2" fmla="*/ 2554287 h 2554287"/>
                <a:gd name="connsiteX3" fmla="*/ 0 w 2587151"/>
                <a:gd name="connsiteY3" fmla="*/ 2548595 h 2554287"/>
                <a:gd name="connsiteX4" fmla="*/ 730379 w 2587151"/>
                <a:gd name="connsiteY4" fmla="*/ 5692 h 2554287"/>
                <a:gd name="connsiteX0" fmla="*/ 864750 w 2587151"/>
                <a:gd name="connsiteY0" fmla="*/ 2847 h 2554287"/>
                <a:gd name="connsiteX1" fmla="*/ 2587151 w 2587151"/>
                <a:gd name="connsiteY1" fmla="*/ 0 h 2554287"/>
                <a:gd name="connsiteX2" fmla="*/ 2587151 w 2587151"/>
                <a:gd name="connsiteY2" fmla="*/ 2554287 h 2554287"/>
                <a:gd name="connsiteX3" fmla="*/ 0 w 2587151"/>
                <a:gd name="connsiteY3" fmla="*/ 2548595 h 2554287"/>
                <a:gd name="connsiteX4" fmla="*/ 864750 w 2587151"/>
                <a:gd name="connsiteY4" fmla="*/ 2847 h 2554287"/>
                <a:gd name="connsiteX0" fmla="*/ 883073 w 2587151"/>
                <a:gd name="connsiteY0" fmla="*/ 1 h 2554287"/>
                <a:gd name="connsiteX1" fmla="*/ 2587151 w 2587151"/>
                <a:gd name="connsiteY1" fmla="*/ 0 h 2554287"/>
                <a:gd name="connsiteX2" fmla="*/ 2587151 w 2587151"/>
                <a:gd name="connsiteY2" fmla="*/ 2554287 h 2554287"/>
                <a:gd name="connsiteX3" fmla="*/ 0 w 2587151"/>
                <a:gd name="connsiteY3" fmla="*/ 2548595 h 2554287"/>
                <a:gd name="connsiteX4" fmla="*/ 883073 w 2587151"/>
                <a:gd name="connsiteY4" fmla="*/ 1 h 2554287"/>
                <a:gd name="connsiteX0" fmla="*/ 895288 w 2599366"/>
                <a:gd name="connsiteY0" fmla="*/ 1 h 2554287"/>
                <a:gd name="connsiteX1" fmla="*/ 2599366 w 2599366"/>
                <a:gd name="connsiteY1" fmla="*/ 0 h 2554287"/>
                <a:gd name="connsiteX2" fmla="*/ 2599366 w 2599366"/>
                <a:gd name="connsiteY2" fmla="*/ 2554287 h 2554287"/>
                <a:gd name="connsiteX3" fmla="*/ 0 w 2599366"/>
                <a:gd name="connsiteY3" fmla="*/ 2542904 h 2554287"/>
                <a:gd name="connsiteX4" fmla="*/ 895288 w 2599366"/>
                <a:gd name="connsiteY4" fmla="*/ 1 h 2554287"/>
                <a:gd name="connsiteX0" fmla="*/ 895288 w 2599366"/>
                <a:gd name="connsiteY0" fmla="*/ 1 h 2554287"/>
                <a:gd name="connsiteX1" fmla="*/ 2599366 w 2599366"/>
                <a:gd name="connsiteY1" fmla="*/ 0 h 2554287"/>
                <a:gd name="connsiteX2" fmla="*/ 2599366 w 2599366"/>
                <a:gd name="connsiteY2" fmla="*/ 2554287 h 2554287"/>
                <a:gd name="connsiteX3" fmla="*/ 0 w 2599366"/>
                <a:gd name="connsiteY3" fmla="*/ 2542904 h 2554287"/>
                <a:gd name="connsiteX4" fmla="*/ 895288 w 2599366"/>
                <a:gd name="connsiteY4" fmla="*/ 1 h 2554287"/>
                <a:gd name="connsiteX0" fmla="*/ 895288 w 2611581"/>
                <a:gd name="connsiteY0" fmla="*/ 1 h 2565670"/>
                <a:gd name="connsiteX1" fmla="*/ 2599366 w 2611581"/>
                <a:gd name="connsiteY1" fmla="*/ 0 h 2565670"/>
                <a:gd name="connsiteX2" fmla="*/ 2611581 w 2611581"/>
                <a:gd name="connsiteY2" fmla="*/ 2565670 h 2565670"/>
                <a:gd name="connsiteX3" fmla="*/ 0 w 2611581"/>
                <a:gd name="connsiteY3" fmla="*/ 2542904 h 2565670"/>
                <a:gd name="connsiteX4" fmla="*/ 895288 w 2611581"/>
                <a:gd name="connsiteY4" fmla="*/ 1 h 2565670"/>
                <a:gd name="connsiteX0" fmla="*/ 895288 w 2611581"/>
                <a:gd name="connsiteY0" fmla="*/ 1 h 2565670"/>
                <a:gd name="connsiteX1" fmla="*/ 2599366 w 2611581"/>
                <a:gd name="connsiteY1" fmla="*/ 0 h 2565670"/>
                <a:gd name="connsiteX2" fmla="*/ 2611581 w 2611581"/>
                <a:gd name="connsiteY2" fmla="*/ 2565670 h 2565670"/>
                <a:gd name="connsiteX3" fmla="*/ 0 w 2611581"/>
                <a:gd name="connsiteY3" fmla="*/ 2542904 h 2565670"/>
                <a:gd name="connsiteX4" fmla="*/ 895288 w 2611581"/>
                <a:gd name="connsiteY4" fmla="*/ 1 h 2565670"/>
                <a:gd name="connsiteX0" fmla="*/ 895288 w 2611581"/>
                <a:gd name="connsiteY0" fmla="*/ 1 h 2565670"/>
                <a:gd name="connsiteX1" fmla="*/ 2599366 w 2611581"/>
                <a:gd name="connsiteY1" fmla="*/ 0 h 2565670"/>
                <a:gd name="connsiteX2" fmla="*/ 2611581 w 2611581"/>
                <a:gd name="connsiteY2" fmla="*/ 2565670 h 2565670"/>
                <a:gd name="connsiteX3" fmla="*/ 0 w 2611581"/>
                <a:gd name="connsiteY3" fmla="*/ 2545750 h 2565670"/>
                <a:gd name="connsiteX4" fmla="*/ 895288 w 2611581"/>
                <a:gd name="connsiteY4" fmla="*/ 1 h 2565670"/>
                <a:gd name="connsiteX0" fmla="*/ 1544433 w 3260726"/>
                <a:gd name="connsiteY0" fmla="*/ 1 h 2565670"/>
                <a:gd name="connsiteX1" fmla="*/ 3248511 w 3260726"/>
                <a:gd name="connsiteY1" fmla="*/ 0 h 2565670"/>
                <a:gd name="connsiteX2" fmla="*/ 3260726 w 3260726"/>
                <a:gd name="connsiteY2" fmla="*/ 2565670 h 2565670"/>
                <a:gd name="connsiteX3" fmla="*/ 0 w 3260726"/>
                <a:gd name="connsiteY3" fmla="*/ 2521058 h 2565670"/>
                <a:gd name="connsiteX4" fmla="*/ 1544433 w 3260726"/>
                <a:gd name="connsiteY4" fmla="*/ 1 h 2565670"/>
                <a:gd name="connsiteX0" fmla="*/ 921784 w 3260726"/>
                <a:gd name="connsiteY0" fmla="*/ 12347 h 2565670"/>
                <a:gd name="connsiteX1" fmla="*/ 3248511 w 3260726"/>
                <a:gd name="connsiteY1" fmla="*/ 0 h 2565670"/>
                <a:gd name="connsiteX2" fmla="*/ 3260726 w 3260726"/>
                <a:gd name="connsiteY2" fmla="*/ 2565670 h 2565670"/>
                <a:gd name="connsiteX3" fmla="*/ 0 w 3260726"/>
                <a:gd name="connsiteY3" fmla="*/ 2521058 h 2565670"/>
                <a:gd name="connsiteX4" fmla="*/ 921784 w 3260726"/>
                <a:gd name="connsiteY4" fmla="*/ 12347 h 2565670"/>
                <a:gd name="connsiteX0" fmla="*/ 921784 w 3260726"/>
                <a:gd name="connsiteY0" fmla="*/ 12347 h 2565670"/>
                <a:gd name="connsiteX1" fmla="*/ 2321160 w 3260726"/>
                <a:gd name="connsiteY1" fmla="*/ 0 h 2565670"/>
                <a:gd name="connsiteX2" fmla="*/ 3260726 w 3260726"/>
                <a:gd name="connsiteY2" fmla="*/ 2565670 h 2565670"/>
                <a:gd name="connsiteX3" fmla="*/ 0 w 3260726"/>
                <a:gd name="connsiteY3" fmla="*/ 2521058 h 2565670"/>
                <a:gd name="connsiteX4" fmla="*/ 921784 w 3260726"/>
                <a:gd name="connsiteY4" fmla="*/ 12347 h 2565670"/>
                <a:gd name="connsiteX0" fmla="*/ 921784 w 2322228"/>
                <a:gd name="connsiteY0" fmla="*/ 12347 h 2565670"/>
                <a:gd name="connsiteX1" fmla="*/ 2321160 w 2322228"/>
                <a:gd name="connsiteY1" fmla="*/ 0 h 2565670"/>
                <a:gd name="connsiteX2" fmla="*/ 2320129 w 2322228"/>
                <a:gd name="connsiteY2" fmla="*/ 2565670 h 2565670"/>
                <a:gd name="connsiteX3" fmla="*/ 0 w 2322228"/>
                <a:gd name="connsiteY3" fmla="*/ 2521058 h 2565670"/>
                <a:gd name="connsiteX4" fmla="*/ 921784 w 2322228"/>
                <a:gd name="connsiteY4" fmla="*/ 12347 h 2565670"/>
                <a:gd name="connsiteX0" fmla="*/ 921784 w 2322228"/>
                <a:gd name="connsiteY0" fmla="*/ 0 h 2571841"/>
                <a:gd name="connsiteX1" fmla="*/ 2321160 w 2322228"/>
                <a:gd name="connsiteY1" fmla="*/ 6171 h 2571841"/>
                <a:gd name="connsiteX2" fmla="*/ 2320129 w 2322228"/>
                <a:gd name="connsiteY2" fmla="*/ 2571841 h 2571841"/>
                <a:gd name="connsiteX3" fmla="*/ 0 w 2322228"/>
                <a:gd name="connsiteY3" fmla="*/ 2527229 h 2571841"/>
                <a:gd name="connsiteX4" fmla="*/ 921784 w 2322228"/>
                <a:gd name="connsiteY4" fmla="*/ 0 h 2571841"/>
                <a:gd name="connsiteX0" fmla="*/ 921784 w 2611583"/>
                <a:gd name="connsiteY0" fmla="*/ 0 h 2540977"/>
                <a:gd name="connsiteX1" fmla="*/ 2321160 w 2611583"/>
                <a:gd name="connsiteY1" fmla="*/ 6171 h 2540977"/>
                <a:gd name="connsiteX2" fmla="*/ 2611583 w 2611583"/>
                <a:gd name="connsiteY2" fmla="*/ 2540977 h 2540977"/>
                <a:gd name="connsiteX3" fmla="*/ 0 w 2611583"/>
                <a:gd name="connsiteY3" fmla="*/ 2527229 h 2540977"/>
                <a:gd name="connsiteX4" fmla="*/ 921784 w 2611583"/>
                <a:gd name="connsiteY4" fmla="*/ 0 h 2540977"/>
                <a:gd name="connsiteX0" fmla="*/ 921784 w 2611583"/>
                <a:gd name="connsiteY0" fmla="*/ 2 h 2540979"/>
                <a:gd name="connsiteX1" fmla="*/ 2572870 w 2611583"/>
                <a:gd name="connsiteY1" fmla="*/ 0 h 2540979"/>
                <a:gd name="connsiteX2" fmla="*/ 2611583 w 2611583"/>
                <a:gd name="connsiteY2" fmla="*/ 2540979 h 2540979"/>
                <a:gd name="connsiteX3" fmla="*/ 0 w 2611583"/>
                <a:gd name="connsiteY3" fmla="*/ 2527231 h 2540979"/>
                <a:gd name="connsiteX4" fmla="*/ 921784 w 2611583"/>
                <a:gd name="connsiteY4" fmla="*/ 2 h 2540979"/>
                <a:gd name="connsiteX0" fmla="*/ 921784 w 2705467"/>
                <a:gd name="connsiteY0" fmla="*/ 0 h 2540977"/>
                <a:gd name="connsiteX1" fmla="*/ 2705349 w 2705467"/>
                <a:gd name="connsiteY1" fmla="*/ 6171 h 2540977"/>
                <a:gd name="connsiteX2" fmla="*/ 2611583 w 2705467"/>
                <a:gd name="connsiteY2" fmla="*/ 2540977 h 2540977"/>
                <a:gd name="connsiteX3" fmla="*/ 0 w 2705467"/>
                <a:gd name="connsiteY3" fmla="*/ 2527229 h 2540977"/>
                <a:gd name="connsiteX4" fmla="*/ 921784 w 2705467"/>
                <a:gd name="connsiteY4" fmla="*/ 0 h 2540977"/>
                <a:gd name="connsiteX0" fmla="*/ 921784 w 2718702"/>
                <a:gd name="connsiteY0" fmla="*/ 2 h 2540979"/>
                <a:gd name="connsiteX1" fmla="*/ 2718597 w 2718702"/>
                <a:gd name="connsiteY1" fmla="*/ 0 h 2540979"/>
                <a:gd name="connsiteX2" fmla="*/ 2611583 w 2718702"/>
                <a:gd name="connsiteY2" fmla="*/ 2540979 h 2540979"/>
                <a:gd name="connsiteX3" fmla="*/ 0 w 2718702"/>
                <a:gd name="connsiteY3" fmla="*/ 2527231 h 2540979"/>
                <a:gd name="connsiteX4" fmla="*/ 921784 w 2718702"/>
                <a:gd name="connsiteY4" fmla="*/ 2 h 2540979"/>
                <a:gd name="connsiteX0" fmla="*/ 921784 w 2679012"/>
                <a:gd name="connsiteY0" fmla="*/ 0 h 2540977"/>
                <a:gd name="connsiteX1" fmla="*/ 2678853 w 2679012"/>
                <a:gd name="connsiteY1" fmla="*/ 6171 h 2540977"/>
                <a:gd name="connsiteX2" fmla="*/ 2611583 w 2679012"/>
                <a:gd name="connsiteY2" fmla="*/ 2540977 h 2540977"/>
                <a:gd name="connsiteX3" fmla="*/ 0 w 2679012"/>
                <a:gd name="connsiteY3" fmla="*/ 2527229 h 2540977"/>
                <a:gd name="connsiteX4" fmla="*/ 921784 w 2679012"/>
                <a:gd name="connsiteY4" fmla="*/ 0 h 25409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012" h="2540977">
                  <a:moveTo>
                    <a:pt x="921784" y="0"/>
                  </a:moveTo>
                  <a:lnTo>
                    <a:pt x="2678853" y="6171"/>
                  </a:lnTo>
                  <a:cubicBezTo>
                    <a:pt x="2682925" y="861394"/>
                    <a:pt x="2607511" y="1685754"/>
                    <a:pt x="2611583" y="2540977"/>
                  </a:cubicBezTo>
                  <a:lnTo>
                    <a:pt x="0" y="2527229"/>
                  </a:lnTo>
                  <a:lnTo>
                    <a:pt x="921784" y="0"/>
                  </a:lnTo>
                  <a:close/>
                </a:path>
              </a:pathLst>
            </a:custGeom>
            <a:blipFill rotWithShape="0">
              <a:blip r:embed="rId2">
                <a:duotone>
                  <a:schemeClr val="bg2">
                    <a:shade val="76000"/>
                    <a:satMod val="180000"/>
                  </a:schemeClr>
                  <a:schemeClr val="bg2">
                    <a:tint val="80000"/>
                    <a:satMod val="120000"/>
                    <a:lumMod val="180000"/>
                  </a:schemeClr>
                </a:duotone>
              </a:blip>
              <a:stretch>
                <a:fillRect l="-114598" r="-265621" b="-2868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1" name="Rectangle 20">
              <a:extLst>
                <a:ext uri="{FF2B5EF4-FFF2-40B4-BE49-F238E27FC236}">
                  <a16:creationId xmlns:a16="http://schemas.microsoft.com/office/drawing/2014/main" id="{03DB1AC6-5430-4CD3-BD83-86E675A11A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white">
            <a:xfrm>
              <a:off x="2211875" y="5257482"/>
              <a:ext cx="2586931" cy="1619837"/>
            </a:xfrm>
            <a:custGeom>
              <a:avLst/>
              <a:gdLst>
                <a:gd name="connsiteX0" fmla="*/ 0 w 2611581"/>
                <a:gd name="connsiteY0" fmla="*/ 0 h 4303713"/>
                <a:gd name="connsiteX1" fmla="*/ 2611581 w 2611581"/>
                <a:gd name="connsiteY1" fmla="*/ 0 h 4303713"/>
                <a:gd name="connsiteX2" fmla="*/ 2611581 w 2611581"/>
                <a:gd name="connsiteY2" fmla="*/ 4303713 h 4303713"/>
                <a:gd name="connsiteX3" fmla="*/ 0 w 2611581"/>
                <a:gd name="connsiteY3" fmla="*/ 4303713 h 4303713"/>
                <a:gd name="connsiteX4" fmla="*/ 0 w 2611581"/>
                <a:gd name="connsiteY4" fmla="*/ 0 h 4303713"/>
                <a:gd name="connsiteX0" fmla="*/ 0 w 2611581"/>
                <a:gd name="connsiteY0" fmla="*/ 0 h 4314104"/>
                <a:gd name="connsiteX1" fmla="*/ 2611581 w 2611581"/>
                <a:gd name="connsiteY1" fmla="*/ 0 h 4314104"/>
                <a:gd name="connsiteX2" fmla="*/ 2611581 w 2611581"/>
                <a:gd name="connsiteY2" fmla="*/ 4303713 h 4314104"/>
                <a:gd name="connsiteX3" fmla="*/ 1693718 w 2611581"/>
                <a:gd name="connsiteY3" fmla="*/ 4314104 h 4314104"/>
                <a:gd name="connsiteX4" fmla="*/ 0 w 2611581"/>
                <a:gd name="connsiteY4" fmla="*/ 0 h 4314104"/>
                <a:gd name="connsiteX0" fmla="*/ 0 w 2611581"/>
                <a:gd name="connsiteY0" fmla="*/ 0 h 4314104"/>
                <a:gd name="connsiteX1" fmla="*/ 2611581 w 2611581"/>
                <a:gd name="connsiteY1" fmla="*/ 0 h 4314104"/>
                <a:gd name="connsiteX2" fmla="*/ 2611581 w 2611581"/>
                <a:gd name="connsiteY2" fmla="*/ 4303713 h 4314104"/>
                <a:gd name="connsiteX3" fmla="*/ 1963882 w 2611581"/>
                <a:gd name="connsiteY3" fmla="*/ 4314104 h 4314104"/>
                <a:gd name="connsiteX4" fmla="*/ 0 w 2611581"/>
                <a:gd name="connsiteY4" fmla="*/ 0 h 4314104"/>
                <a:gd name="connsiteX0" fmla="*/ 0 w 2611581"/>
                <a:gd name="connsiteY0" fmla="*/ 0 h 4303713"/>
                <a:gd name="connsiteX1" fmla="*/ 2611581 w 2611581"/>
                <a:gd name="connsiteY1" fmla="*/ 0 h 4303713"/>
                <a:gd name="connsiteX2" fmla="*/ 2611581 w 2611581"/>
                <a:gd name="connsiteY2" fmla="*/ 4303713 h 4303713"/>
                <a:gd name="connsiteX3" fmla="*/ 2213264 w 2611581"/>
                <a:gd name="connsiteY3" fmla="*/ 4293322 h 4303713"/>
                <a:gd name="connsiteX4" fmla="*/ 0 w 2611581"/>
                <a:gd name="connsiteY4" fmla="*/ 0 h 4303713"/>
                <a:gd name="connsiteX0" fmla="*/ 0 w 2611581"/>
                <a:gd name="connsiteY0" fmla="*/ 0 h 4303713"/>
                <a:gd name="connsiteX1" fmla="*/ 2611581 w 2611581"/>
                <a:gd name="connsiteY1" fmla="*/ 0 h 4303713"/>
                <a:gd name="connsiteX2" fmla="*/ 2611581 w 2611581"/>
                <a:gd name="connsiteY2" fmla="*/ 4303713 h 4303713"/>
                <a:gd name="connsiteX3" fmla="*/ 2171701 w 2611581"/>
                <a:gd name="connsiteY3" fmla="*/ 3638695 h 4303713"/>
                <a:gd name="connsiteX4" fmla="*/ 0 w 2611581"/>
                <a:gd name="connsiteY4" fmla="*/ 0 h 4303713"/>
                <a:gd name="connsiteX0" fmla="*/ 0 w 2720934"/>
                <a:gd name="connsiteY0" fmla="*/ 268283 h 4303713"/>
                <a:gd name="connsiteX1" fmla="*/ 2720934 w 2720934"/>
                <a:gd name="connsiteY1" fmla="*/ 0 h 4303713"/>
                <a:gd name="connsiteX2" fmla="*/ 2720934 w 2720934"/>
                <a:gd name="connsiteY2" fmla="*/ 4303713 h 4303713"/>
                <a:gd name="connsiteX3" fmla="*/ 2281054 w 2720934"/>
                <a:gd name="connsiteY3" fmla="*/ 3638695 h 4303713"/>
                <a:gd name="connsiteX4" fmla="*/ 0 w 2720934"/>
                <a:gd name="connsiteY4" fmla="*/ 268283 h 4303713"/>
                <a:gd name="connsiteX0" fmla="*/ 0 w 2720934"/>
                <a:gd name="connsiteY0" fmla="*/ 268283 h 4303713"/>
                <a:gd name="connsiteX1" fmla="*/ 2720934 w 2720934"/>
                <a:gd name="connsiteY1" fmla="*/ 0 h 4303713"/>
                <a:gd name="connsiteX2" fmla="*/ 2720934 w 2720934"/>
                <a:gd name="connsiteY2" fmla="*/ 4303713 h 4303713"/>
                <a:gd name="connsiteX3" fmla="*/ 2264231 w 2720934"/>
                <a:gd name="connsiteY3" fmla="*/ 3717600 h 4303713"/>
                <a:gd name="connsiteX4" fmla="*/ 0 w 2720934"/>
                <a:gd name="connsiteY4" fmla="*/ 268283 h 4303713"/>
                <a:gd name="connsiteX0" fmla="*/ 0 w 2720934"/>
                <a:gd name="connsiteY0" fmla="*/ 268283 h 4335275"/>
                <a:gd name="connsiteX1" fmla="*/ 2720934 w 2720934"/>
                <a:gd name="connsiteY1" fmla="*/ 0 h 4335275"/>
                <a:gd name="connsiteX2" fmla="*/ 2653639 w 2720934"/>
                <a:gd name="connsiteY2" fmla="*/ 4335275 h 4335275"/>
                <a:gd name="connsiteX3" fmla="*/ 2264231 w 2720934"/>
                <a:gd name="connsiteY3" fmla="*/ 3717600 h 4335275"/>
                <a:gd name="connsiteX4" fmla="*/ 0 w 2720934"/>
                <a:gd name="connsiteY4" fmla="*/ 268283 h 4335275"/>
                <a:gd name="connsiteX0" fmla="*/ 0 w 2737757"/>
                <a:gd name="connsiteY0" fmla="*/ 236721 h 4335275"/>
                <a:gd name="connsiteX1" fmla="*/ 2737757 w 2737757"/>
                <a:gd name="connsiteY1" fmla="*/ 0 h 4335275"/>
                <a:gd name="connsiteX2" fmla="*/ 2670462 w 2737757"/>
                <a:gd name="connsiteY2" fmla="*/ 4335275 h 4335275"/>
                <a:gd name="connsiteX3" fmla="*/ 2281054 w 2737757"/>
                <a:gd name="connsiteY3" fmla="*/ 3717600 h 4335275"/>
                <a:gd name="connsiteX4" fmla="*/ 0 w 2737757"/>
                <a:gd name="connsiteY4" fmla="*/ 236721 h 4335275"/>
                <a:gd name="connsiteX0" fmla="*/ 0 w 2729346"/>
                <a:gd name="connsiteY0" fmla="*/ 0 h 4098554"/>
                <a:gd name="connsiteX1" fmla="*/ 2729346 w 2729346"/>
                <a:gd name="connsiteY1" fmla="*/ 126250 h 4098554"/>
                <a:gd name="connsiteX2" fmla="*/ 2670462 w 2729346"/>
                <a:gd name="connsiteY2" fmla="*/ 4098554 h 4098554"/>
                <a:gd name="connsiteX3" fmla="*/ 2281054 w 2729346"/>
                <a:gd name="connsiteY3" fmla="*/ 3480879 h 4098554"/>
                <a:gd name="connsiteX4" fmla="*/ 0 w 2729346"/>
                <a:gd name="connsiteY4" fmla="*/ 0 h 4098554"/>
                <a:gd name="connsiteX0" fmla="*/ 0 w 2720934"/>
                <a:gd name="connsiteY0" fmla="*/ 0 h 4098554"/>
                <a:gd name="connsiteX1" fmla="*/ 2720934 w 2720934"/>
                <a:gd name="connsiteY1" fmla="*/ 31562 h 4098554"/>
                <a:gd name="connsiteX2" fmla="*/ 2670462 w 2720934"/>
                <a:gd name="connsiteY2" fmla="*/ 4098554 h 4098554"/>
                <a:gd name="connsiteX3" fmla="*/ 2281054 w 2720934"/>
                <a:gd name="connsiteY3" fmla="*/ 3480879 h 4098554"/>
                <a:gd name="connsiteX4" fmla="*/ 0 w 2720934"/>
                <a:gd name="connsiteY4" fmla="*/ 0 h 4098554"/>
                <a:gd name="connsiteX0" fmla="*/ 0 w 2720934"/>
                <a:gd name="connsiteY0" fmla="*/ 15782 h 4114336"/>
                <a:gd name="connsiteX1" fmla="*/ 2720934 w 2720934"/>
                <a:gd name="connsiteY1" fmla="*/ 0 h 4114336"/>
                <a:gd name="connsiteX2" fmla="*/ 2670462 w 2720934"/>
                <a:gd name="connsiteY2" fmla="*/ 4114336 h 4114336"/>
                <a:gd name="connsiteX3" fmla="*/ 2281054 w 2720934"/>
                <a:gd name="connsiteY3" fmla="*/ 3496661 h 4114336"/>
                <a:gd name="connsiteX4" fmla="*/ 0 w 2720934"/>
                <a:gd name="connsiteY4" fmla="*/ 15782 h 4114336"/>
                <a:gd name="connsiteX0" fmla="*/ 0 w 2820289"/>
                <a:gd name="connsiteY0" fmla="*/ 15782 h 4114336"/>
                <a:gd name="connsiteX1" fmla="*/ 2820289 w 2820289"/>
                <a:gd name="connsiteY1" fmla="*/ 0 h 4114336"/>
                <a:gd name="connsiteX2" fmla="*/ 2769817 w 2820289"/>
                <a:gd name="connsiteY2" fmla="*/ 4114336 h 4114336"/>
                <a:gd name="connsiteX3" fmla="*/ 2380409 w 2820289"/>
                <a:gd name="connsiteY3" fmla="*/ 3496661 h 4114336"/>
                <a:gd name="connsiteX4" fmla="*/ 0 w 2820289"/>
                <a:gd name="connsiteY4" fmla="*/ 15782 h 4114336"/>
                <a:gd name="connsiteX0" fmla="*/ 0 w 2820289"/>
                <a:gd name="connsiteY0" fmla="*/ 15782 h 4114336"/>
                <a:gd name="connsiteX1" fmla="*/ 2820289 w 2820289"/>
                <a:gd name="connsiteY1" fmla="*/ 0 h 4114336"/>
                <a:gd name="connsiteX2" fmla="*/ 2769817 w 2820289"/>
                <a:gd name="connsiteY2" fmla="*/ 4114336 h 4114336"/>
                <a:gd name="connsiteX3" fmla="*/ 2362876 w 2820289"/>
                <a:gd name="connsiteY3" fmla="*/ 3517980 h 4114336"/>
                <a:gd name="connsiteX4" fmla="*/ 0 w 2820289"/>
                <a:gd name="connsiteY4" fmla="*/ 15782 h 4114336"/>
                <a:gd name="connsiteX0" fmla="*/ 0 w 2820289"/>
                <a:gd name="connsiteY0" fmla="*/ 15782 h 4114336"/>
                <a:gd name="connsiteX1" fmla="*/ 2820289 w 2820289"/>
                <a:gd name="connsiteY1" fmla="*/ 0 h 4114336"/>
                <a:gd name="connsiteX2" fmla="*/ 2763972 w 2820289"/>
                <a:gd name="connsiteY2" fmla="*/ 4114336 h 4114336"/>
                <a:gd name="connsiteX3" fmla="*/ 2362876 w 2820289"/>
                <a:gd name="connsiteY3" fmla="*/ 3517980 h 4114336"/>
                <a:gd name="connsiteX4" fmla="*/ 0 w 2820289"/>
                <a:gd name="connsiteY4" fmla="*/ 15782 h 4114336"/>
                <a:gd name="connsiteX0" fmla="*/ 0 w 3721149"/>
                <a:gd name="connsiteY0" fmla="*/ 0 h 4269703"/>
                <a:gd name="connsiteX1" fmla="*/ 3721149 w 3721149"/>
                <a:gd name="connsiteY1" fmla="*/ 155367 h 4269703"/>
                <a:gd name="connsiteX2" fmla="*/ 3664832 w 3721149"/>
                <a:gd name="connsiteY2" fmla="*/ 4269703 h 4269703"/>
                <a:gd name="connsiteX3" fmla="*/ 3263736 w 3721149"/>
                <a:gd name="connsiteY3" fmla="*/ 3673347 h 4269703"/>
                <a:gd name="connsiteX4" fmla="*/ 0 w 3721149"/>
                <a:gd name="connsiteY4" fmla="*/ 0 h 4269703"/>
                <a:gd name="connsiteX0" fmla="*/ 0 w 3721149"/>
                <a:gd name="connsiteY0" fmla="*/ 0 h 4289488"/>
                <a:gd name="connsiteX1" fmla="*/ 3721149 w 3721149"/>
                <a:gd name="connsiteY1" fmla="*/ 155367 h 4289488"/>
                <a:gd name="connsiteX2" fmla="*/ 3664832 w 3721149"/>
                <a:gd name="connsiteY2" fmla="*/ 4269703 h 4289488"/>
                <a:gd name="connsiteX3" fmla="*/ 1705997 w 3721149"/>
                <a:gd name="connsiteY3" fmla="*/ 4289488 h 4289488"/>
                <a:gd name="connsiteX4" fmla="*/ 0 w 3721149"/>
                <a:gd name="connsiteY4" fmla="*/ 0 h 4289488"/>
                <a:gd name="connsiteX0" fmla="*/ 0 w 3664846"/>
                <a:gd name="connsiteY0" fmla="*/ 15785 h 4305273"/>
                <a:gd name="connsiteX1" fmla="*/ 3664846 w 3664846"/>
                <a:gd name="connsiteY1" fmla="*/ 0 h 4305273"/>
                <a:gd name="connsiteX2" fmla="*/ 3664832 w 3664846"/>
                <a:gd name="connsiteY2" fmla="*/ 4285488 h 4305273"/>
                <a:gd name="connsiteX3" fmla="*/ 1705997 w 3664846"/>
                <a:gd name="connsiteY3" fmla="*/ 4305273 h 4305273"/>
                <a:gd name="connsiteX4" fmla="*/ 0 w 3664846"/>
                <a:gd name="connsiteY4" fmla="*/ 15785 h 43052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64846" h="4305273">
                  <a:moveTo>
                    <a:pt x="0" y="15785"/>
                  </a:moveTo>
                  <a:lnTo>
                    <a:pt x="3664846" y="0"/>
                  </a:lnTo>
                  <a:cubicBezTo>
                    <a:pt x="3664841" y="1428496"/>
                    <a:pt x="3664837" y="2856992"/>
                    <a:pt x="3664832" y="4285488"/>
                  </a:cubicBezTo>
                  <a:lnTo>
                    <a:pt x="1705997" y="4305273"/>
                  </a:lnTo>
                  <a:lnTo>
                    <a:pt x="0" y="15785"/>
                  </a:lnTo>
                  <a:close/>
                </a:path>
              </a:pathLst>
            </a:custGeom>
            <a:blipFill rotWithShape="0">
              <a:blip r:embed="rId2">
                <a:duotone>
                  <a:schemeClr val="bg2">
                    <a:shade val="76000"/>
                    <a:satMod val="180000"/>
                  </a:schemeClr>
                  <a:schemeClr val="bg2">
                    <a:tint val="80000"/>
                    <a:satMod val="120000"/>
                    <a:lumMod val="180000"/>
                  </a:schemeClr>
                </a:duotone>
              </a:blip>
              <a:stretch>
                <a:fillRect l="-163116" t="-323529" r="-39825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 name="Group 22">
            <a:extLst>
              <a:ext uri="{FF2B5EF4-FFF2-40B4-BE49-F238E27FC236}">
                <a16:creationId xmlns:a16="http://schemas.microsoft.com/office/drawing/2014/main" id="{78326E10-C8CB-487F-A110-F861268DE6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360612" y="0"/>
            <a:ext cx="2436813" cy="6858001"/>
            <a:chOff x="1320800" y="0"/>
            <a:chExt cx="2436813" cy="6858001"/>
          </a:xfrm>
        </p:grpSpPr>
        <p:sp>
          <p:nvSpPr>
            <p:cNvPr id="24" name="Freeform 6">
              <a:extLst>
                <a:ext uri="{FF2B5EF4-FFF2-40B4-BE49-F238E27FC236}">
                  <a16:creationId xmlns:a16="http://schemas.microsoft.com/office/drawing/2014/main" id="{3279962B-46D2-4E19-B632-39B80D1E80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txBody>
            <a:bodyPr/>
            <a:lstStyle/>
            <a:p>
              <a:endParaRPr lang="en-IN"/>
            </a:p>
          </p:txBody>
        </p:sp>
        <p:sp>
          <p:nvSpPr>
            <p:cNvPr id="25" name="Freeform 7">
              <a:extLst>
                <a:ext uri="{FF2B5EF4-FFF2-40B4-BE49-F238E27FC236}">
                  <a16:creationId xmlns:a16="http://schemas.microsoft.com/office/drawing/2014/main" id="{321A335A-53CB-4C17-AB51-5D9C2DCB45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txBody>
            <a:bodyPr/>
            <a:lstStyle/>
            <a:p>
              <a:endParaRPr lang="en-IN"/>
            </a:p>
          </p:txBody>
        </p:sp>
        <p:sp>
          <p:nvSpPr>
            <p:cNvPr id="26" name="Freeform 8">
              <a:extLst>
                <a:ext uri="{FF2B5EF4-FFF2-40B4-BE49-F238E27FC236}">
                  <a16:creationId xmlns:a16="http://schemas.microsoft.com/office/drawing/2014/main" id="{A0E0D557-405B-469F-AEDE-4E3404AA41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txBody>
            <a:bodyPr/>
            <a:lstStyle/>
            <a:p>
              <a:endParaRPr lang="en-IN"/>
            </a:p>
          </p:txBody>
        </p:sp>
        <p:sp>
          <p:nvSpPr>
            <p:cNvPr id="27" name="Freeform 9">
              <a:extLst>
                <a:ext uri="{FF2B5EF4-FFF2-40B4-BE49-F238E27FC236}">
                  <a16:creationId xmlns:a16="http://schemas.microsoft.com/office/drawing/2014/main" id="{D8D4E62F-9393-40A6-9E85-9F3B59C462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txBody>
            <a:bodyPr/>
            <a:lstStyle/>
            <a:p>
              <a:endParaRPr lang="en-IN"/>
            </a:p>
          </p:txBody>
        </p:sp>
        <p:sp>
          <p:nvSpPr>
            <p:cNvPr id="28" name="Freeform 10">
              <a:extLst>
                <a:ext uri="{FF2B5EF4-FFF2-40B4-BE49-F238E27FC236}">
                  <a16:creationId xmlns:a16="http://schemas.microsoft.com/office/drawing/2014/main" id="{FABD11B1-DE89-45BC-8204-968C88AADC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txBody>
            <a:bodyPr/>
            <a:lstStyle/>
            <a:p>
              <a:endParaRPr lang="en-IN"/>
            </a:p>
          </p:txBody>
        </p:sp>
        <p:sp>
          <p:nvSpPr>
            <p:cNvPr id="29" name="Freeform 11">
              <a:extLst>
                <a:ext uri="{FF2B5EF4-FFF2-40B4-BE49-F238E27FC236}">
                  <a16:creationId xmlns:a16="http://schemas.microsoft.com/office/drawing/2014/main" id="{AFA4965A-1FBC-44B8-B96A-3F5275C3AE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txBody>
            <a:bodyPr/>
            <a:lstStyle/>
            <a:p>
              <a:endParaRPr lang="en-IN"/>
            </a:p>
          </p:txBody>
        </p:sp>
      </p:grpSp>
      <p:sp>
        <p:nvSpPr>
          <p:cNvPr id="2" name="TextBox 1">
            <a:extLst>
              <a:ext uri="{FF2B5EF4-FFF2-40B4-BE49-F238E27FC236}">
                <a16:creationId xmlns:a16="http://schemas.microsoft.com/office/drawing/2014/main" id="{F5BDF988-FF48-CC09-1903-183C1C6224D6}"/>
              </a:ext>
            </a:extLst>
          </p:cNvPr>
          <p:cNvSpPr txBox="1"/>
          <p:nvPr/>
        </p:nvSpPr>
        <p:spPr>
          <a:xfrm>
            <a:off x="3962399" y="685800"/>
            <a:ext cx="7345891" cy="1413933"/>
          </a:xfrm>
          <a:prstGeom prst="rect">
            <a:avLst/>
          </a:prstGeom>
        </p:spPr>
        <p:txBody>
          <a:bodyPr vert="horz" lIns="91440" tIns="45720" rIns="91440" bIns="45720" rtlCol="0" anchor="ctr">
            <a:normAutofit/>
          </a:bodyPr>
          <a:lstStyle/>
          <a:p>
            <a:pPr algn="ctr">
              <a:spcBef>
                <a:spcPct val="0"/>
              </a:spcBef>
              <a:spcAft>
                <a:spcPts val="600"/>
              </a:spcAft>
            </a:pPr>
            <a:r>
              <a:rPr lang="en-US" sz="4000" b="1" u="sng">
                <a:ln w="3175" cmpd="sng">
                  <a:noFill/>
                </a:ln>
                <a:latin typeface="+mj-lt"/>
                <a:ea typeface="+mj-ea"/>
                <a:cs typeface="+mj-cs"/>
              </a:rPr>
              <a:t>Conclusion</a:t>
            </a:r>
          </a:p>
        </p:txBody>
      </p:sp>
      <p:pic>
        <p:nvPicPr>
          <p:cNvPr id="5" name="Picture 4" descr="Digital financial graph">
            <a:extLst>
              <a:ext uri="{FF2B5EF4-FFF2-40B4-BE49-F238E27FC236}">
                <a16:creationId xmlns:a16="http://schemas.microsoft.com/office/drawing/2014/main" id="{A7794999-86E5-C3C3-A2F7-293F33EA0F3F}"/>
              </a:ext>
            </a:extLst>
          </p:cNvPr>
          <p:cNvPicPr>
            <a:picLocks noChangeAspect="1"/>
          </p:cNvPicPr>
          <p:nvPr/>
        </p:nvPicPr>
        <p:blipFill>
          <a:blip r:embed="rId3"/>
          <a:srcRect l="43457" r="28171"/>
          <a:stretch>
            <a:fillRect/>
          </a:stretch>
        </p:blipFill>
        <p:spPr>
          <a:xfrm>
            <a:off x="20" y="10"/>
            <a:ext cx="3459143" cy="6857990"/>
          </a:xfrm>
          <a:custGeom>
            <a:avLst/>
            <a:gdLst/>
            <a:ahLst/>
            <a:cxnLst/>
            <a:rect l="l" t="t" r="r" b="b"/>
            <a:pathLst>
              <a:path w="3458633" h="6858000">
                <a:moveTo>
                  <a:pt x="0" y="0"/>
                </a:moveTo>
                <a:lnTo>
                  <a:pt x="3174999" y="0"/>
                </a:lnTo>
                <a:lnTo>
                  <a:pt x="2294466" y="5223932"/>
                </a:lnTo>
                <a:lnTo>
                  <a:pt x="3458633" y="6853767"/>
                </a:lnTo>
                <a:lnTo>
                  <a:pt x="0" y="6858000"/>
                </a:lnTo>
                <a:lnTo>
                  <a:pt x="0" y="0"/>
                </a:lnTo>
                <a:close/>
              </a:path>
            </a:pathLst>
          </a:custGeom>
          <a:ln w="38100">
            <a:noFill/>
          </a:ln>
          <a:effectLst/>
        </p:spPr>
      </p:pic>
      <p:sp>
        <p:nvSpPr>
          <p:cNvPr id="3" name="TextBox 2">
            <a:extLst>
              <a:ext uri="{FF2B5EF4-FFF2-40B4-BE49-F238E27FC236}">
                <a16:creationId xmlns:a16="http://schemas.microsoft.com/office/drawing/2014/main" id="{0724A1B6-2A75-156D-F56A-18696F758A14}"/>
              </a:ext>
            </a:extLst>
          </p:cNvPr>
          <p:cNvSpPr txBox="1"/>
          <p:nvPr/>
        </p:nvSpPr>
        <p:spPr>
          <a:xfrm>
            <a:off x="3843867" y="2048933"/>
            <a:ext cx="7659156" cy="3742267"/>
          </a:xfrm>
          <a:prstGeom prst="rect">
            <a:avLst/>
          </a:prstGeom>
        </p:spPr>
        <p:txBody>
          <a:bodyPr vert="horz" lIns="91440" tIns="45720" rIns="91440" bIns="45720" rtlCol="0" anchor="ctr">
            <a:normAutofit/>
          </a:bodyPr>
          <a:lstStyle/>
          <a:p>
            <a:pPr>
              <a:spcBef>
                <a:spcPct val="20000"/>
              </a:spcBef>
              <a:spcAft>
                <a:spcPts val="600"/>
              </a:spcAft>
              <a:buClr>
                <a:schemeClr val="accent1">
                  <a:lumMod val="75000"/>
                </a:schemeClr>
              </a:buClr>
              <a:buSzPct val="145000"/>
              <a:buFont typeface="Arial"/>
              <a:buChar char="•"/>
            </a:pPr>
            <a:r>
              <a:rPr lang="en-US"/>
              <a:t>The NCR Ride Booking Dashboard provides an overview of operational performance, revenue generation, customer behavior, and driver efficiency.</a:t>
            </a:r>
          </a:p>
          <a:p>
            <a:pPr>
              <a:spcBef>
                <a:spcPct val="20000"/>
              </a:spcBef>
              <a:spcAft>
                <a:spcPts val="600"/>
              </a:spcAft>
              <a:buClr>
                <a:schemeClr val="accent1">
                  <a:lumMod val="75000"/>
                </a:schemeClr>
              </a:buClr>
              <a:buSzPct val="145000"/>
              <a:buFont typeface="Arial"/>
              <a:buChar char="•"/>
            </a:pPr>
            <a:r>
              <a:rPr lang="en-US"/>
              <a:t>Key Insights:</a:t>
            </a:r>
          </a:p>
          <a:p>
            <a:pPr>
              <a:spcBef>
                <a:spcPct val="20000"/>
              </a:spcBef>
              <a:spcAft>
                <a:spcPts val="600"/>
              </a:spcAft>
              <a:buClr>
                <a:schemeClr val="accent1">
                  <a:lumMod val="75000"/>
                </a:schemeClr>
              </a:buClr>
              <a:buSzPct val="145000"/>
              <a:buFont typeface="Arial"/>
              <a:buChar char="•"/>
            </a:pPr>
            <a:r>
              <a:rPr lang="en-US"/>
              <a:t>Strong overall demand with 150K total bookings</a:t>
            </a:r>
          </a:p>
          <a:p>
            <a:pPr>
              <a:spcBef>
                <a:spcPct val="20000"/>
              </a:spcBef>
              <a:spcAft>
                <a:spcPts val="600"/>
              </a:spcAft>
              <a:buClr>
                <a:schemeClr val="accent1">
                  <a:lumMod val="75000"/>
                </a:schemeClr>
              </a:buClr>
              <a:buSzPct val="145000"/>
              <a:buFont typeface="Arial"/>
              <a:buChar char="•"/>
            </a:pPr>
            <a:r>
              <a:rPr lang="en-US"/>
              <a:t>Auto segment generates the highest revenue</a:t>
            </a:r>
          </a:p>
          <a:p>
            <a:pPr>
              <a:spcBef>
                <a:spcPct val="20000"/>
              </a:spcBef>
              <a:spcAft>
                <a:spcPts val="600"/>
              </a:spcAft>
              <a:buClr>
                <a:schemeClr val="accent1">
                  <a:lumMod val="75000"/>
                </a:schemeClr>
              </a:buClr>
              <a:buSzPct val="145000"/>
              <a:buFont typeface="Arial"/>
              <a:buChar char="•"/>
            </a:pPr>
            <a:r>
              <a:rPr lang="en-US"/>
              <a:t>Driver cancellations are significantly high</a:t>
            </a:r>
          </a:p>
          <a:p>
            <a:pPr>
              <a:spcBef>
                <a:spcPct val="20000"/>
              </a:spcBef>
              <a:spcAft>
                <a:spcPts val="600"/>
              </a:spcAft>
              <a:buClr>
                <a:schemeClr val="accent1">
                  <a:lumMod val="75000"/>
                </a:schemeClr>
              </a:buClr>
              <a:buSzPct val="145000"/>
              <a:buFont typeface="Arial"/>
              <a:buChar char="•"/>
            </a:pPr>
            <a:r>
              <a:rPr lang="en-US"/>
              <a:t>Average driver rating (2.62) indicates scope for service improvement</a:t>
            </a:r>
          </a:p>
          <a:p>
            <a:pPr>
              <a:spcBef>
                <a:spcPct val="20000"/>
              </a:spcBef>
              <a:spcAft>
                <a:spcPts val="600"/>
              </a:spcAft>
              <a:buClr>
                <a:schemeClr val="accent1">
                  <a:lumMod val="75000"/>
                </a:schemeClr>
              </a:buClr>
              <a:buSzPct val="145000"/>
              <a:buFont typeface="Arial"/>
              <a:buChar char="•"/>
            </a:pPr>
            <a:r>
              <a:rPr lang="en-US"/>
              <a:t>Overall ,I understood that the analysis highlights the need to reduce cancellations, improve driver performance, and optimize fleet allocation to enhance customer satisfaction and business growth.</a:t>
            </a:r>
          </a:p>
          <a:p>
            <a:pPr>
              <a:spcBef>
                <a:spcPct val="20000"/>
              </a:spcBef>
              <a:spcAft>
                <a:spcPts val="600"/>
              </a:spcAft>
              <a:buClr>
                <a:schemeClr val="accent1">
                  <a:lumMod val="75000"/>
                </a:schemeClr>
              </a:buClr>
              <a:buSzPct val="145000"/>
              <a:buFont typeface="Arial"/>
              <a:buChar char="•"/>
            </a:pPr>
            <a:endParaRPr lang="en-US"/>
          </a:p>
        </p:txBody>
      </p:sp>
    </p:spTree>
    <p:extLst>
      <p:ext uri="{BB962C8B-B14F-4D97-AF65-F5344CB8AC3E}">
        <p14:creationId xmlns:p14="http://schemas.microsoft.com/office/powerpoint/2010/main" val="17773074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E9D059B6-ADD8-488A-B346-63289E90D1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6100" y="-4763"/>
            <a:ext cx="5014912" cy="6862763"/>
            <a:chOff x="2928938" y="-4763"/>
            <a:chExt cx="5014912" cy="6862763"/>
          </a:xfrm>
        </p:grpSpPr>
        <p:sp>
          <p:nvSpPr>
            <p:cNvPr id="8" name="Freeform 6">
              <a:extLst>
                <a:ext uri="{FF2B5EF4-FFF2-40B4-BE49-F238E27FC236}">
                  <a16:creationId xmlns:a16="http://schemas.microsoft.com/office/drawing/2014/main" id="{F69B42B4-BC82-4495-A6F9-A28167B56A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txBody>
            <a:bodyPr/>
            <a:lstStyle/>
            <a:p>
              <a:endParaRPr lang="en-IN"/>
            </a:p>
          </p:txBody>
        </p:sp>
        <p:sp>
          <p:nvSpPr>
            <p:cNvPr id="9" name="Freeform 7">
              <a:extLst>
                <a:ext uri="{FF2B5EF4-FFF2-40B4-BE49-F238E27FC236}">
                  <a16:creationId xmlns:a16="http://schemas.microsoft.com/office/drawing/2014/main" id="{83CC168C-2AD4-4FFB-9F25-420ED6514C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txBody>
            <a:bodyPr/>
            <a:lstStyle/>
            <a:p>
              <a:endParaRPr lang="en-IN"/>
            </a:p>
          </p:txBody>
        </p:sp>
        <p:sp>
          <p:nvSpPr>
            <p:cNvPr id="10" name="Freeform 9">
              <a:extLst>
                <a:ext uri="{FF2B5EF4-FFF2-40B4-BE49-F238E27FC236}">
                  <a16:creationId xmlns:a16="http://schemas.microsoft.com/office/drawing/2014/main" id="{6C9F369A-6158-4AE8-BA04-138A9DFFAE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txBody>
            <a:bodyPr/>
            <a:lstStyle/>
            <a:p>
              <a:endParaRPr lang="en-IN"/>
            </a:p>
          </p:txBody>
        </p:sp>
        <p:sp>
          <p:nvSpPr>
            <p:cNvPr id="11" name="Freeform 10">
              <a:extLst>
                <a:ext uri="{FF2B5EF4-FFF2-40B4-BE49-F238E27FC236}">
                  <a16:creationId xmlns:a16="http://schemas.microsoft.com/office/drawing/2014/main" id="{FC7B1DF4-AD98-42A8-820F-667A3DCC40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txBody>
            <a:bodyPr/>
            <a:lstStyle/>
            <a:p>
              <a:endParaRPr lang="en-IN"/>
            </a:p>
          </p:txBody>
        </p:sp>
        <p:sp>
          <p:nvSpPr>
            <p:cNvPr id="12" name="Freeform 11">
              <a:extLst>
                <a:ext uri="{FF2B5EF4-FFF2-40B4-BE49-F238E27FC236}">
                  <a16:creationId xmlns:a16="http://schemas.microsoft.com/office/drawing/2014/main" id="{61C58B74-3656-4FD5-AC47-EE3A59EBB8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txBody>
            <a:bodyPr/>
            <a:lstStyle/>
            <a:p>
              <a:endParaRPr lang="en-IN"/>
            </a:p>
          </p:txBody>
        </p:sp>
        <p:sp>
          <p:nvSpPr>
            <p:cNvPr id="13" name="Freeform 12">
              <a:extLst>
                <a:ext uri="{FF2B5EF4-FFF2-40B4-BE49-F238E27FC236}">
                  <a16:creationId xmlns:a16="http://schemas.microsoft.com/office/drawing/2014/main" id="{8B349A01-D803-4A18-B608-47BFCED434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txBody>
            <a:bodyPr/>
            <a:lstStyle/>
            <a:p>
              <a:endParaRPr lang="en-IN"/>
            </a:p>
          </p:txBody>
        </p:sp>
      </p:grpSp>
      <p:sp useBgFill="1">
        <p:nvSpPr>
          <p:cNvPr id="15" name="Rectangle 14">
            <a:extLst>
              <a:ext uri="{FF2B5EF4-FFF2-40B4-BE49-F238E27FC236}">
                <a16:creationId xmlns:a16="http://schemas.microsoft.com/office/drawing/2014/main" id="{E5A92FE9-DB05-4D0D-AF5A-BE8664B9FF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7" name="Group 16">
            <a:extLst>
              <a:ext uri="{FF2B5EF4-FFF2-40B4-BE49-F238E27FC236}">
                <a16:creationId xmlns:a16="http://schemas.microsoft.com/office/drawing/2014/main" id="{53D9B26A-5143-49A7-BA98-D871D5BD719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6526211" y="1"/>
            <a:ext cx="5014912" cy="6857999"/>
            <a:chOff x="2928938" y="-4763"/>
            <a:chExt cx="5014912" cy="6862763"/>
          </a:xfrm>
        </p:grpSpPr>
        <p:sp>
          <p:nvSpPr>
            <p:cNvPr id="18" name="Freeform 6">
              <a:extLst>
                <a:ext uri="{FF2B5EF4-FFF2-40B4-BE49-F238E27FC236}">
                  <a16:creationId xmlns:a16="http://schemas.microsoft.com/office/drawing/2014/main" id="{68B85E55-A2A1-4682-B891-F201358A92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txBody>
            <a:bodyPr/>
            <a:lstStyle/>
            <a:p>
              <a:endParaRPr lang="en-IN"/>
            </a:p>
          </p:txBody>
        </p:sp>
        <p:sp>
          <p:nvSpPr>
            <p:cNvPr id="19" name="Freeform 7">
              <a:extLst>
                <a:ext uri="{FF2B5EF4-FFF2-40B4-BE49-F238E27FC236}">
                  <a16:creationId xmlns:a16="http://schemas.microsoft.com/office/drawing/2014/main" id="{45EF6EDB-9B5D-49E9-96FA-1AE08BF95E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rgbClr val="595959"/>
            </a:solidFill>
            <a:ln>
              <a:noFill/>
            </a:ln>
          </p:spPr>
          <p:txBody>
            <a:bodyPr/>
            <a:lstStyle/>
            <a:p>
              <a:endParaRPr lang="en-IN"/>
            </a:p>
          </p:txBody>
        </p:sp>
        <p:sp>
          <p:nvSpPr>
            <p:cNvPr id="20" name="Freeform 12">
              <a:extLst>
                <a:ext uri="{FF2B5EF4-FFF2-40B4-BE49-F238E27FC236}">
                  <a16:creationId xmlns:a16="http://schemas.microsoft.com/office/drawing/2014/main" id="{38338226-D6E2-4EEE-B271-DB4BD096DB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rgbClr val="262626"/>
            </a:solidFill>
            <a:ln>
              <a:noFill/>
            </a:ln>
          </p:spPr>
          <p:txBody>
            <a:bodyPr/>
            <a:lstStyle/>
            <a:p>
              <a:endParaRPr lang="en-IN"/>
            </a:p>
          </p:txBody>
        </p:sp>
        <p:sp>
          <p:nvSpPr>
            <p:cNvPr id="21" name="Freeform 13">
              <a:extLst>
                <a:ext uri="{FF2B5EF4-FFF2-40B4-BE49-F238E27FC236}">
                  <a16:creationId xmlns:a16="http://schemas.microsoft.com/office/drawing/2014/main" id="{4878FB48-17B3-4A11-8025-DE0945CD4E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txBody>
            <a:bodyPr/>
            <a:lstStyle/>
            <a:p>
              <a:endParaRPr lang="en-IN"/>
            </a:p>
          </p:txBody>
        </p:sp>
        <p:sp>
          <p:nvSpPr>
            <p:cNvPr id="22" name="Freeform 14">
              <a:extLst>
                <a:ext uri="{FF2B5EF4-FFF2-40B4-BE49-F238E27FC236}">
                  <a16:creationId xmlns:a16="http://schemas.microsoft.com/office/drawing/2014/main" id="{4150A21C-DD6D-4D3C-9E95-7A3CA263BE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txBody>
            <a:bodyPr/>
            <a:lstStyle/>
            <a:p>
              <a:endParaRPr lang="en-IN"/>
            </a:p>
          </p:txBody>
        </p:sp>
        <p:sp>
          <p:nvSpPr>
            <p:cNvPr id="23" name="Freeform 15">
              <a:extLst>
                <a:ext uri="{FF2B5EF4-FFF2-40B4-BE49-F238E27FC236}">
                  <a16:creationId xmlns:a16="http://schemas.microsoft.com/office/drawing/2014/main" id="{7505BF04-104D-4180-A284-42FCD6B04D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rgbClr val="404040"/>
            </a:solidFill>
            <a:ln>
              <a:noFill/>
            </a:ln>
          </p:spPr>
          <p:txBody>
            <a:bodyPr/>
            <a:lstStyle/>
            <a:p>
              <a:endParaRPr lang="en-IN"/>
            </a:p>
          </p:txBody>
        </p:sp>
      </p:grpSp>
      <p:sp>
        <p:nvSpPr>
          <p:cNvPr id="2" name="TextBox 1">
            <a:extLst>
              <a:ext uri="{FF2B5EF4-FFF2-40B4-BE49-F238E27FC236}">
                <a16:creationId xmlns:a16="http://schemas.microsoft.com/office/drawing/2014/main" id="{60434944-0452-DD9E-8DCA-19D1325CD463}"/>
              </a:ext>
            </a:extLst>
          </p:cNvPr>
          <p:cNvSpPr txBox="1"/>
          <p:nvPr/>
        </p:nvSpPr>
        <p:spPr>
          <a:xfrm>
            <a:off x="1018190" y="924232"/>
            <a:ext cx="8174971" cy="3285866"/>
          </a:xfrm>
          <a:prstGeom prst="rect">
            <a:avLst/>
          </a:prstGeom>
        </p:spPr>
        <p:txBody>
          <a:bodyPr vert="horz" lIns="91440" tIns="45720" rIns="91440" bIns="45720" rtlCol="0" anchor="b">
            <a:normAutofit/>
          </a:bodyPr>
          <a:lstStyle/>
          <a:p>
            <a:pPr>
              <a:spcBef>
                <a:spcPct val="0"/>
              </a:spcBef>
              <a:spcAft>
                <a:spcPts val="600"/>
              </a:spcAft>
            </a:pPr>
            <a:r>
              <a:rPr lang="en-US" sz="6200" b="1" i="1" u="sng">
                <a:ln w="3175" cmpd="sng">
                  <a:noFill/>
                </a:ln>
                <a:latin typeface="+mj-lt"/>
                <a:ea typeface="+mj-ea"/>
                <a:cs typeface="+mj-cs"/>
              </a:rPr>
              <a:t>Thank you</a:t>
            </a:r>
          </a:p>
        </p:txBody>
      </p:sp>
    </p:spTree>
    <p:extLst>
      <p:ext uri="{BB962C8B-B14F-4D97-AF65-F5344CB8AC3E}">
        <p14:creationId xmlns:p14="http://schemas.microsoft.com/office/powerpoint/2010/main" val="610900415"/>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85428F22-76B3-4107-AADE-3F9EC95FD3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1" name="Group 30">
            <a:extLst>
              <a:ext uri="{FF2B5EF4-FFF2-40B4-BE49-F238E27FC236}">
                <a16:creationId xmlns:a16="http://schemas.microsoft.com/office/drawing/2014/main" id="{5346FBCF-5353-4172-96F5-4B7EB07777C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290265" y="-12875"/>
            <a:ext cx="2604396" cy="6890194"/>
            <a:chOff x="2199787" y="-12875"/>
            <a:chExt cx="2679011" cy="6890194"/>
          </a:xfrm>
        </p:grpSpPr>
        <p:sp useBgFill="1">
          <p:nvSpPr>
            <p:cNvPr id="32" name="Rectangle 19">
              <a:extLst>
                <a:ext uri="{FF2B5EF4-FFF2-40B4-BE49-F238E27FC236}">
                  <a16:creationId xmlns:a16="http://schemas.microsoft.com/office/drawing/2014/main" id="{343F3E6D-808D-43AD-9485-AD0014BEAE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white">
            <a:xfrm>
              <a:off x="2199787" y="-12875"/>
              <a:ext cx="2679011" cy="5301468"/>
            </a:xfrm>
            <a:custGeom>
              <a:avLst/>
              <a:gdLst>
                <a:gd name="connsiteX0" fmla="*/ 0 w 2570017"/>
                <a:gd name="connsiteY0" fmla="*/ 0 h 2554287"/>
                <a:gd name="connsiteX1" fmla="*/ 2570017 w 2570017"/>
                <a:gd name="connsiteY1" fmla="*/ 0 h 2554287"/>
                <a:gd name="connsiteX2" fmla="*/ 2570017 w 2570017"/>
                <a:gd name="connsiteY2" fmla="*/ 2554287 h 2554287"/>
                <a:gd name="connsiteX3" fmla="*/ 0 w 2570017"/>
                <a:gd name="connsiteY3" fmla="*/ 2554287 h 2554287"/>
                <a:gd name="connsiteX4" fmla="*/ 0 w 2570017"/>
                <a:gd name="connsiteY4" fmla="*/ 0 h 2554287"/>
                <a:gd name="connsiteX0" fmla="*/ 904009 w 2570017"/>
                <a:gd name="connsiteY0" fmla="*/ 0 h 2554287"/>
                <a:gd name="connsiteX1" fmla="*/ 2570017 w 2570017"/>
                <a:gd name="connsiteY1" fmla="*/ 0 h 2554287"/>
                <a:gd name="connsiteX2" fmla="*/ 2570017 w 2570017"/>
                <a:gd name="connsiteY2" fmla="*/ 2554287 h 2554287"/>
                <a:gd name="connsiteX3" fmla="*/ 0 w 2570017"/>
                <a:gd name="connsiteY3" fmla="*/ 2554287 h 2554287"/>
                <a:gd name="connsiteX4" fmla="*/ 904009 w 2570017"/>
                <a:gd name="connsiteY4" fmla="*/ 0 h 2554287"/>
                <a:gd name="connsiteX0" fmla="*/ 644236 w 2570017"/>
                <a:gd name="connsiteY0" fmla="*/ 10391 h 2554287"/>
                <a:gd name="connsiteX1" fmla="*/ 2570017 w 2570017"/>
                <a:gd name="connsiteY1" fmla="*/ 0 h 2554287"/>
                <a:gd name="connsiteX2" fmla="*/ 2570017 w 2570017"/>
                <a:gd name="connsiteY2" fmla="*/ 2554287 h 2554287"/>
                <a:gd name="connsiteX3" fmla="*/ 0 w 2570017"/>
                <a:gd name="connsiteY3" fmla="*/ 2554287 h 2554287"/>
                <a:gd name="connsiteX4" fmla="*/ 644236 w 2570017"/>
                <a:gd name="connsiteY4" fmla="*/ 10391 h 2554287"/>
                <a:gd name="connsiteX0" fmla="*/ 633845 w 2570017"/>
                <a:gd name="connsiteY0" fmla="*/ 0 h 2554287"/>
                <a:gd name="connsiteX1" fmla="*/ 2570017 w 2570017"/>
                <a:gd name="connsiteY1" fmla="*/ 0 h 2554287"/>
                <a:gd name="connsiteX2" fmla="*/ 2570017 w 2570017"/>
                <a:gd name="connsiteY2" fmla="*/ 2554287 h 2554287"/>
                <a:gd name="connsiteX3" fmla="*/ 0 w 2570017"/>
                <a:gd name="connsiteY3" fmla="*/ 2554287 h 2554287"/>
                <a:gd name="connsiteX4" fmla="*/ 633845 w 2570017"/>
                <a:gd name="connsiteY4" fmla="*/ 0 h 2554287"/>
                <a:gd name="connsiteX0" fmla="*/ 675409 w 2611581"/>
                <a:gd name="connsiteY0" fmla="*/ 0 h 2554287"/>
                <a:gd name="connsiteX1" fmla="*/ 2611581 w 2611581"/>
                <a:gd name="connsiteY1" fmla="*/ 0 h 2554287"/>
                <a:gd name="connsiteX2" fmla="*/ 2611581 w 2611581"/>
                <a:gd name="connsiteY2" fmla="*/ 2554287 h 2554287"/>
                <a:gd name="connsiteX3" fmla="*/ 0 w 2611581"/>
                <a:gd name="connsiteY3" fmla="*/ 2554287 h 2554287"/>
                <a:gd name="connsiteX4" fmla="*/ 675409 w 2611581"/>
                <a:gd name="connsiteY4" fmla="*/ 0 h 2554287"/>
                <a:gd name="connsiteX0" fmla="*/ 650979 w 2587151"/>
                <a:gd name="connsiteY0" fmla="*/ 0 h 2554287"/>
                <a:gd name="connsiteX1" fmla="*/ 2587151 w 2587151"/>
                <a:gd name="connsiteY1" fmla="*/ 0 h 2554287"/>
                <a:gd name="connsiteX2" fmla="*/ 2587151 w 2587151"/>
                <a:gd name="connsiteY2" fmla="*/ 2554287 h 2554287"/>
                <a:gd name="connsiteX3" fmla="*/ 0 w 2587151"/>
                <a:gd name="connsiteY3" fmla="*/ 2548595 h 2554287"/>
                <a:gd name="connsiteX4" fmla="*/ 650979 w 2587151"/>
                <a:gd name="connsiteY4" fmla="*/ 0 h 2554287"/>
                <a:gd name="connsiteX0" fmla="*/ 730379 w 2587151"/>
                <a:gd name="connsiteY0" fmla="*/ 5692 h 2554287"/>
                <a:gd name="connsiteX1" fmla="*/ 2587151 w 2587151"/>
                <a:gd name="connsiteY1" fmla="*/ 0 h 2554287"/>
                <a:gd name="connsiteX2" fmla="*/ 2587151 w 2587151"/>
                <a:gd name="connsiteY2" fmla="*/ 2554287 h 2554287"/>
                <a:gd name="connsiteX3" fmla="*/ 0 w 2587151"/>
                <a:gd name="connsiteY3" fmla="*/ 2548595 h 2554287"/>
                <a:gd name="connsiteX4" fmla="*/ 730379 w 2587151"/>
                <a:gd name="connsiteY4" fmla="*/ 5692 h 2554287"/>
                <a:gd name="connsiteX0" fmla="*/ 864750 w 2587151"/>
                <a:gd name="connsiteY0" fmla="*/ 2847 h 2554287"/>
                <a:gd name="connsiteX1" fmla="*/ 2587151 w 2587151"/>
                <a:gd name="connsiteY1" fmla="*/ 0 h 2554287"/>
                <a:gd name="connsiteX2" fmla="*/ 2587151 w 2587151"/>
                <a:gd name="connsiteY2" fmla="*/ 2554287 h 2554287"/>
                <a:gd name="connsiteX3" fmla="*/ 0 w 2587151"/>
                <a:gd name="connsiteY3" fmla="*/ 2548595 h 2554287"/>
                <a:gd name="connsiteX4" fmla="*/ 864750 w 2587151"/>
                <a:gd name="connsiteY4" fmla="*/ 2847 h 2554287"/>
                <a:gd name="connsiteX0" fmla="*/ 883073 w 2587151"/>
                <a:gd name="connsiteY0" fmla="*/ 1 h 2554287"/>
                <a:gd name="connsiteX1" fmla="*/ 2587151 w 2587151"/>
                <a:gd name="connsiteY1" fmla="*/ 0 h 2554287"/>
                <a:gd name="connsiteX2" fmla="*/ 2587151 w 2587151"/>
                <a:gd name="connsiteY2" fmla="*/ 2554287 h 2554287"/>
                <a:gd name="connsiteX3" fmla="*/ 0 w 2587151"/>
                <a:gd name="connsiteY3" fmla="*/ 2548595 h 2554287"/>
                <a:gd name="connsiteX4" fmla="*/ 883073 w 2587151"/>
                <a:gd name="connsiteY4" fmla="*/ 1 h 2554287"/>
                <a:gd name="connsiteX0" fmla="*/ 895288 w 2599366"/>
                <a:gd name="connsiteY0" fmla="*/ 1 h 2554287"/>
                <a:gd name="connsiteX1" fmla="*/ 2599366 w 2599366"/>
                <a:gd name="connsiteY1" fmla="*/ 0 h 2554287"/>
                <a:gd name="connsiteX2" fmla="*/ 2599366 w 2599366"/>
                <a:gd name="connsiteY2" fmla="*/ 2554287 h 2554287"/>
                <a:gd name="connsiteX3" fmla="*/ 0 w 2599366"/>
                <a:gd name="connsiteY3" fmla="*/ 2542904 h 2554287"/>
                <a:gd name="connsiteX4" fmla="*/ 895288 w 2599366"/>
                <a:gd name="connsiteY4" fmla="*/ 1 h 2554287"/>
                <a:gd name="connsiteX0" fmla="*/ 895288 w 2599366"/>
                <a:gd name="connsiteY0" fmla="*/ 1 h 2554287"/>
                <a:gd name="connsiteX1" fmla="*/ 2599366 w 2599366"/>
                <a:gd name="connsiteY1" fmla="*/ 0 h 2554287"/>
                <a:gd name="connsiteX2" fmla="*/ 2599366 w 2599366"/>
                <a:gd name="connsiteY2" fmla="*/ 2554287 h 2554287"/>
                <a:gd name="connsiteX3" fmla="*/ 0 w 2599366"/>
                <a:gd name="connsiteY3" fmla="*/ 2542904 h 2554287"/>
                <a:gd name="connsiteX4" fmla="*/ 895288 w 2599366"/>
                <a:gd name="connsiteY4" fmla="*/ 1 h 2554287"/>
                <a:gd name="connsiteX0" fmla="*/ 895288 w 2611581"/>
                <a:gd name="connsiteY0" fmla="*/ 1 h 2565670"/>
                <a:gd name="connsiteX1" fmla="*/ 2599366 w 2611581"/>
                <a:gd name="connsiteY1" fmla="*/ 0 h 2565670"/>
                <a:gd name="connsiteX2" fmla="*/ 2611581 w 2611581"/>
                <a:gd name="connsiteY2" fmla="*/ 2565670 h 2565670"/>
                <a:gd name="connsiteX3" fmla="*/ 0 w 2611581"/>
                <a:gd name="connsiteY3" fmla="*/ 2542904 h 2565670"/>
                <a:gd name="connsiteX4" fmla="*/ 895288 w 2611581"/>
                <a:gd name="connsiteY4" fmla="*/ 1 h 2565670"/>
                <a:gd name="connsiteX0" fmla="*/ 895288 w 2611581"/>
                <a:gd name="connsiteY0" fmla="*/ 1 h 2565670"/>
                <a:gd name="connsiteX1" fmla="*/ 2599366 w 2611581"/>
                <a:gd name="connsiteY1" fmla="*/ 0 h 2565670"/>
                <a:gd name="connsiteX2" fmla="*/ 2611581 w 2611581"/>
                <a:gd name="connsiteY2" fmla="*/ 2565670 h 2565670"/>
                <a:gd name="connsiteX3" fmla="*/ 0 w 2611581"/>
                <a:gd name="connsiteY3" fmla="*/ 2542904 h 2565670"/>
                <a:gd name="connsiteX4" fmla="*/ 895288 w 2611581"/>
                <a:gd name="connsiteY4" fmla="*/ 1 h 2565670"/>
                <a:gd name="connsiteX0" fmla="*/ 895288 w 2611581"/>
                <a:gd name="connsiteY0" fmla="*/ 1 h 2565670"/>
                <a:gd name="connsiteX1" fmla="*/ 2599366 w 2611581"/>
                <a:gd name="connsiteY1" fmla="*/ 0 h 2565670"/>
                <a:gd name="connsiteX2" fmla="*/ 2611581 w 2611581"/>
                <a:gd name="connsiteY2" fmla="*/ 2565670 h 2565670"/>
                <a:gd name="connsiteX3" fmla="*/ 0 w 2611581"/>
                <a:gd name="connsiteY3" fmla="*/ 2545750 h 2565670"/>
                <a:gd name="connsiteX4" fmla="*/ 895288 w 2611581"/>
                <a:gd name="connsiteY4" fmla="*/ 1 h 2565670"/>
                <a:gd name="connsiteX0" fmla="*/ 1544433 w 3260726"/>
                <a:gd name="connsiteY0" fmla="*/ 1 h 2565670"/>
                <a:gd name="connsiteX1" fmla="*/ 3248511 w 3260726"/>
                <a:gd name="connsiteY1" fmla="*/ 0 h 2565670"/>
                <a:gd name="connsiteX2" fmla="*/ 3260726 w 3260726"/>
                <a:gd name="connsiteY2" fmla="*/ 2565670 h 2565670"/>
                <a:gd name="connsiteX3" fmla="*/ 0 w 3260726"/>
                <a:gd name="connsiteY3" fmla="*/ 2521058 h 2565670"/>
                <a:gd name="connsiteX4" fmla="*/ 1544433 w 3260726"/>
                <a:gd name="connsiteY4" fmla="*/ 1 h 2565670"/>
                <a:gd name="connsiteX0" fmla="*/ 921784 w 3260726"/>
                <a:gd name="connsiteY0" fmla="*/ 12347 h 2565670"/>
                <a:gd name="connsiteX1" fmla="*/ 3248511 w 3260726"/>
                <a:gd name="connsiteY1" fmla="*/ 0 h 2565670"/>
                <a:gd name="connsiteX2" fmla="*/ 3260726 w 3260726"/>
                <a:gd name="connsiteY2" fmla="*/ 2565670 h 2565670"/>
                <a:gd name="connsiteX3" fmla="*/ 0 w 3260726"/>
                <a:gd name="connsiteY3" fmla="*/ 2521058 h 2565670"/>
                <a:gd name="connsiteX4" fmla="*/ 921784 w 3260726"/>
                <a:gd name="connsiteY4" fmla="*/ 12347 h 2565670"/>
                <a:gd name="connsiteX0" fmla="*/ 921784 w 3260726"/>
                <a:gd name="connsiteY0" fmla="*/ 12347 h 2565670"/>
                <a:gd name="connsiteX1" fmla="*/ 2321160 w 3260726"/>
                <a:gd name="connsiteY1" fmla="*/ 0 h 2565670"/>
                <a:gd name="connsiteX2" fmla="*/ 3260726 w 3260726"/>
                <a:gd name="connsiteY2" fmla="*/ 2565670 h 2565670"/>
                <a:gd name="connsiteX3" fmla="*/ 0 w 3260726"/>
                <a:gd name="connsiteY3" fmla="*/ 2521058 h 2565670"/>
                <a:gd name="connsiteX4" fmla="*/ 921784 w 3260726"/>
                <a:gd name="connsiteY4" fmla="*/ 12347 h 2565670"/>
                <a:gd name="connsiteX0" fmla="*/ 921784 w 2322228"/>
                <a:gd name="connsiteY0" fmla="*/ 12347 h 2565670"/>
                <a:gd name="connsiteX1" fmla="*/ 2321160 w 2322228"/>
                <a:gd name="connsiteY1" fmla="*/ 0 h 2565670"/>
                <a:gd name="connsiteX2" fmla="*/ 2320129 w 2322228"/>
                <a:gd name="connsiteY2" fmla="*/ 2565670 h 2565670"/>
                <a:gd name="connsiteX3" fmla="*/ 0 w 2322228"/>
                <a:gd name="connsiteY3" fmla="*/ 2521058 h 2565670"/>
                <a:gd name="connsiteX4" fmla="*/ 921784 w 2322228"/>
                <a:gd name="connsiteY4" fmla="*/ 12347 h 2565670"/>
                <a:gd name="connsiteX0" fmla="*/ 921784 w 2322228"/>
                <a:gd name="connsiteY0" fmla="*/ 0 h 2571841"/>
                <a:gd name="connsiteX1" fmla="*/ 2321160 w 2322228"/>
                <a:gd name="connsiteY1" fmla="*/ 6171 h 2571841"/>
                <a:gd name="connsiteX2" fmla="*/ 2320129 w 2322228"/>
                <a:gd name="connsiteY2" fmla="*/ 2571841 h 2571841"/>
                <a:gd name="connsiteX3" fmla="*/ 0 w 2322228"/>
                <a:gd name="connsiteY3" fmla="*/ 2527229 h 2571841"/>
                <a:gd name="connsiteX4" fmla="*/ 921784 w 2322228"/>
                <a:gd name="connsiteY4" fmla="*/ 0 h 2571841"/>
                <a:gd name="connsiteX0" fmla="*/ 921784 w 2611583"/>
                <a:gd name="connsiteY0" fmla="*/ 0 h 2540977"/>
                <a:gd name="connsiteX1" fmla="*/ 2321160 w 2611583"/>
                <a:gd name="connsiteY1" fmla="*/ 6171 h 2540977"/>
                <a:gd name="connsiteX2" fmla="*/ 2611583 w 2611583"/>
                <a:gd name="connsiteY2" fmla="*/ 2540977 h 2540977"/>
                <a:gd name="connsiteX3" fmla="*/ 0 w 2611583"/>
                <a:gd name="connsiteY3" fmla="*/ 2527229 h 2540977"/>
                <a:gd name="connsiteX4" fmla="*/ 921784 w 2611583"/>
                <a:gd name="connsiteY4" fmla="*/ 0 h 2540977"/>
                <a:gd name="connsiteX0" fmla="*/ 921784 w 2611583"/>
                <a:gd name="connsiteY0" fmla="*/ 2 h 2540979"/>
                <a:gd name="connsiteX1" fmla="*/ 2572870 w 2611583"/>
                <a:gd name="connsiteY1" fmla="*/ 0 h 2540979"/>
                <a:gd name="connsiteX2" fmla="*/ 2611583 w 2611583"/>
                <a:gd name="connsiteY2" fmla="*/ 2540979 h 2540979"/>
                <a:gd name="connsiteX3" fmla="*/ 0 w 2611583"/>
                <a:gd name="connsiteY3" fmla="*/ 2527231 h 2540979"/>
                <a:gd name="connsiteX4" fmla="*/ 921784 w 2611583"/>
                <a:gd name="connsiteY4" fmla="*/ 2 h 2540979"/>
                <a:gd name="connsiteX0" fmla="*/ 921784 w 2705467"/>
                <a:gd name="connsiteY0" fmla="*/ 0 h 2540977"/>
                <a:gd name="connsiteX1" fmla="*/ 2705349 w 2705467"/>
                <a:gd name="connsiteY1" fmla="*/ 6171 h 2540977"/>
                <a:gd name="connsiteX2" fmla="*/ 2611583 w 2705467"/>
                <a:gd name="connsiteY2" fmla="*/ 2540977 h 2540977"/>
                <a:gd name="connsiteX3" fmla="*/ 0 w 2705467"/>
                <a:gd name="connsiteY3" fmla="*/ 2527229 h 2540977"/>
                <a:gd name="connsiteX4" fmla="*/ 921784 w 2705467"/>
                <a:gd name="connsiteY4" fmla="*/ 0 h 2540977"/>
                <a:gd name="connsiteX0" fmla="*/ 921784 w 2718702"/>
                <a:gd name="connsiteY0" fmla="*/ 2 h 2540979"/>
                <a:gd name="connsiteX1" fmla="*/ 2718597 w 2718702"/>
                <a:gd name="connsiteY1" fmla="*/ 0 h 2540979"/>
                <a:gd name="connsiteX2" fmla="*/ 2611583 w 2718702"/>
                <a:gd name="connsiteY2" fmla="*/ 2540979 h 2540979"/>
                <a:gd name="connsiteX3" fmla="*/ 0 w 2718702"/>
                <a:gd name="connsiteY3" fmla="*/ 2527231 h 2540979"/>
                <a:gd name="connsiteX4" fmla="*/ 921784 w 2718702"/>
                <a:gd name="connsiteY4" fmla="*/ 2 h 2540979"/>
                <a:gd name="connsiteX0" fmla="*/ 921784 w 2679012"/>
                <a:gd name="connsiteY0" fmla="*/ 0 h 2540977"/>
                <a:gd name="connsiteX1" fmla="*/ 2678853 w 2679012"/>
                <a:gd name="connsiteY1" fmla="*/ 6171 h 2540977"/>
                <a:gd name="connsiteX2" fmla="*/ 2611583 w 2679012"/>
                <a:gd name="connsiteY2" fmla="*/ 2540977 h 2540977"/>
                <a:gd name="connsiteX3" fmla="*/ 0 w 2679012"/>
                <a:gd name="connsiteY3" fmla="*/ 2527229 h 2540977"/>
                <a:gd name="connsiteX4" fmla="*/ 921784 w 2679012"/>
                <a:gd name="connsiteY4" fmla="*/ 0 h 25409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012" h="2540977">
                  <a:moveTo>
                    <a:pt x="921784" y="0"/>
                  </a:moveTo>
                  <a:lnTo>
                    <a:pt x="2678853" y="6171"/>
                  </a:lnTo>
                  <a:cubicBezTo>
                    <a:pt x="2682925" y="861394"/>
                    <a:pt x="2607511" y="1685754"/>
                    <a:pt x="2611583" y="2540977"/>
                  </a:cubicBezTo>
                  <a:lnTo>
                    <a:pt x="0" y="2527229"/>
                  </a:lnTo>
                  <a:lnTo>
                    <a:pt x="921784" y="0"/>
                  </a:lnTo>
                  <a:close/>
                </a:path>
              </a:pathLst>
            </a:custGeom>
            <a:blipFill rotWithShape="0">
              <a:blip r:embed="rId3">
                <a:duotone>
                  <a:schemeClr val="bg2">
                    <a:shade val="76000"/>
                    <a:satMod val="180000"/>
                  </a:schemeClr>
                  <a:schemeClr val="bg2">
                    <a:tint val="80000"/>
                    <a:satMod val="120000"/>
                    <a:lumMod val="180000"/>
                  </a:schemeClr>
                </a:duotone>
              </a:blip>
              <a:stretch>
                <a:fillRect l="-114598" r="-265621" b="-2868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3" name="Rectangle 20">
              <a:extLst>
                <a:ext uri="{FF2B5EF4-FFF2-40B4-BE49-F238E27FC236}">
                  <a16:creationId xmlns:a16="http://schemas.microsoft.com/office/drawing/2014/main" id="{03DB1AC6-5430-4CD3-BD83-86E675A11A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white">
            <a:xfrm>
              <a:off x="2211875" y="5257482"/>
              <a:ext cx="2586931" cy="1619837"/>
            </a:xfrm>
            <a:custGeom>
              <a:avLst/>
              <a:gdLst>
                <a:gd name="connsiteX0" fmla="*/ 0 w 2611581"/>
                <a:gd name="connsiteY0" fmla="*/ 0 h 4303713"/>
                <a:gd name="connsiteX1" fmla="*/ 2611581 w 2611581"/>
                <a:gd name="connsiteY1" fmla="*/ 0 h 4303713"/>
                <a:gd name="connsiteX2" fmla="*/ 2611581 w 2611581"/>
                <a:gd name="connsiteY2" fmla="*/ 4303713 h 4303713"/>
                <a:gd name="connsiteX3" fmla="*/ 0 w 2611581"/>
                <a:gd name="connsiteY3" fmla="*/ 4303713 h 4303713"/>
                <a:gd name="connsiteX4" fmla="*/ 0 w 2611581"/>
                <a:gd name="connsiteY4" fmla="*/ 0 h 4303713"/>
                <a:gd name="connsiteX0" fmla="*/ 0 w 2611581"/>
                <a:gd name="connsiteY0" fmla="*/ 0 h 4314104"/>
                <a:gd name="connsiteX1" fmla="*/ 2611581 w 2611581"/>
                <a:gd name="connsiteY1" fmla="*/ 0 h 4314104"/>
                <a:gd name="connsiteX2" fmla="*/ 2611581 w 2611581"/>
                <a:gd name="connsiteY2" fmla="*/ 4303713 h 4314104"/>
                <a:gd name="connsiteX3" fmla="*/ 1693718 w 2611581"/>
                <a:gd name="connsiteY3" fmla="*/ 4314104 h 4314104"/>
                <a:gd name="connsiteX4" fmla="*/ 0 w 2611581"/>
                <a:gd name="connsiteY4" fmla="*/ 0 h 4314104"/>
                <a:gd name="connsiteX0" fmla="*/ 0 w 2611581"/>
                <a:gd name="connsiteY0" fmla="*/ 0 h 4314104"/>
                <a:gd name="connsiteX1" fmla="*/ 2611581 w 2611581"/>
                <a:gd name="connsiteY1" fmla="*/ 0 h 4314104"/>
                <a:gd name="connsiteX2" fmla="*/ 2611581 w 2611581"/>
                <a:gd name="connsiteY2" fmla="*/ 4303713 h 4314104"/>
                <a:gd name="connsiteX3" fmla="*/ 1963882 w 2611581"/>
                <a:gd name="connsiteY3" fmla="*/ 4314104 h 4314104"/>
                <a:gd name="connsiteX4" fmla="*/ 0 w 2611581"/>
                <a:gd name="connsiteY4" fmla="*/ 0 h 4314104"/>
                <a:gd name="connsiteX0" fmla="*/ 0 w 2611581"/>
                <a:gd name="connsiteY0" fmla="*/ 0 h 4303713"/>
                <a:gd name="connsiteX1" fmla="*/ 2611581 w 2611581"/>
                <a:gd name="connsiteY1" fmla="*/ 0 h 4303713"/>
                <a:gd name="connsiteX2" fmla="*/ 2611581 w 2611581"/>
                <a:gd name="connsiteY2" fmla="*/ 4303713 h 4303713"/>
                <a:gd name="connsiteX3" fmla="*/ 2213264 w 2611581"/>
                <a:gd name="connsiteY3" fmla="*/ 4293322 h 4303713"/>
                <a:gd name="connsiteX4" fmla="*/ 0 w 2611581"/>
                <a:gd name="connsiteY4" fmla="*/ 0 h 4303713"/>
                <a:gd name="connsiteX0" fmla="*/ 0 w 2611581"/>
                <a:gd name="connsiteY0" fmla="*/ 0 h 4303713"/>
                <a:gd name="connsiteX1" fmla="*/ 2611581 w 2611581"/>
                <a:gd name="connsiteY1" fmla="*/ 0 h 4303713"/>
                <a:gd name="connsiteX2" fmla="*/ 2611581 w 2611581"/>
                <a:gd name="connsiteY2" fmla="*/ 4303713 h 4303713"/>
                <a:gd name="connsiteX3" fmla="*/ 2171701 w 2611581"/>
                <a:gd name="connsiteY3" fmla="*/ 3638695 h 4303713"/>
                <a:gd name="connsiteX4" fmla="*/ 0 w 2611581"/>
                <a:gd name="connsiteY4" fmla="*/ 0 h 4303713"/>
                <a:gd name="connsiteX0" fmla="*/ 0 w 2720934"/>
                <a:gd name="connsiteY0" fmla="*/ 268283 h 4303713"/>
                <a:gd name="connsiteX1" fmla="*/ 2720934 w 2720934"/>
                <a:gd name="connsiteY1" fmla="*/ 0 h 4303713"/>
                <a:gd name="connsiteX2" fmla="*/ 2720934 w 2720934"/>
                <a:gd name="connsiteY2" fmla="*/ 4303713 h 4303713"/>
                <a:gd name="connsiteX3" fmla="*/ 2281054 w 2720934"/>
                <a:gd name="connsiteY3" fmla="*/ 3638695 h 4303713"/>
                <a:gd name="connsiteX4" fmla="*/ 0 w 2720934"/>
                <a:gd name="connsiteY4" fmla="*/ 268283 h 4303713"/>
                <a:gd name="connsiteX0" fmla="*/ 0 w 2720934"/>
                <a:gd name="connsiteY0" fmla="*/ 268283 h 4303713"/>
                <a:gd name="connsiteX1" fmla="*/ 2720934 w 2720934"/>
                <a:gd name="connsiteY1" fmla="*/ 0 h 4303713"/>
                <a:gd name="connsiteX2" fmla="*/ 2720934 w 2720934"/>
                <a:gd name="connsiteY2" fmla="*/ 4303713 h 4303713"/>
                <a:gd name="connsiteX3" fmla="*/ 2264231 w 2720934"/>
                <a:gd name="connsiteY3" fmla="*/ 3717600 h 4303713"/>
                <a:gd name="connsiteX4" fmla="*/ 0 w 2720934"/>
                <a:gd name="connsiteY4" fmla="*/ 268283 h 4303713"/>
                <a:gd name="connsiteX0" fmla="*/ 0 w 2720934"/>
                <a:gd name="connsiteY0" fmla="*/ 268283 h 4335275"/>
                <a:gd name="connsiteX1" fmla="*/ 2720934 w 2720934"/>
                <a:gd name="connsiteY1" fmla="*/ 0 h 4335275"/>
                <a:gd name="connsiteX2" fmla="*/ 2653639 w 2720934"/>
                <a:gd name="connsiteY2" fmla="*/ 4335275 h 4335275"/>
                <a:gd name="connsiteX3" fmla="*/ 2264231 w 2720934"/>
                <a:gd name="connsiteY3" fmla="*/ 3717600 h 4335275"/>
                <a:gd name="connsiteX4" fmla="*/ 0 w 2720934"/>
                <a:gd name="connsiteY4" fmla="*/ 268283 h 4335275"/>
                <a:gd name="connsiteX0" fmla="*/ 0 w 2737757"/>
                <a:gd name="connsiteY0" fmla="*/ 236721 h 4335275"/>
                <a:gd name="connsiteX1" fmla="*/ 2737757 w 2737757"/>
                <a:gd name="connsiteY1" fmla="*/ 0 h 4335275"/>
                <a:gd name="connsiteX2" fmla="*/ 2670462 w 2737757"/>
                <a:gd name="connsiteY2" fmla="*/ 4335275 h 4335275"/>
                <a:gd name="connsiteX3" fmla="*/ 2281054 w 2737757"/>
                <a:gd name="connsiteY3" fmla="*/ 3717600 h 4335275"/>
                <a:gd name="connsiteX4" fmla="*/ 0 w 2737757"/>
                <a:gd name="connsiteY4" fmla="*/ 236721 h 4335275"/>
                <a:gd name="connsiteX0" fmla="*/ 0 w 2729346"/>
                <a:gd name="connsiteY0" fmla="*/ 0 h 4098554"/>
                <a:gd name="connsiteX1" fmla="*/ 2729346 w 2729346"/>
                <a:gd name="connsiteY1" fmla="*/ 126250 h 4098554"/>
                <a:gd name="connsiteX2" fmla="*/ 2670462 w 2729346"/>
                <a:gd name="connsiteY2" fmla="*/ 4098554 h 4098554"/>
                <a:gd name="connsiteX3" fmla="*/ 2281054 w 2729346"/>
                <a:gd name="connsiteY3" fmla="*/ 3480879 h 4098554"/>
                <a:gd name="connsiteX4" fmla="*/ 0 w 2729346"/>
                <a:gd name="connsiteY4" fmla="*/ 0 h 4098554"/>
                <a:gd name="connsiteX0" fmla="*/ 0 w 2720934"/>
                <a:gd name="connsiteY0" fmla="*/ 0 h 4098554"/>
                <a:gd name="connsiteX1" fmla="*/ 2720934 w 2720934"/>
                <a:gd name="connsiteY1" fmla="*/ 31562 h 4098554"/>
                <a:gd name="connsiteX2" fmla="*/ 2670462 w 2720934"/>
                <a:gd name="connsiteY2" fmla="*/ 4098554 h 4098554"/>
                <a:gd name="connsiteX3" fmla="*/ 2281054 w 2720934"/>
                <a:gd name="connsiteY3" fmla="*/ 3480879 h 4098554"/>
                <a:gd name="connsiteX4" fmla="*/ 0 w 2720934"/>
                <a:gd name="connsiteY4" fmla="*/ 0 h 4098554"/>
                <a:gd name="connsiteX0" fmla="*/ 0 w 2720934"/>
                <a:gd name="connsiteY0" fmla="*/ 15782 h 4114336"/>
                <a:gd name="connsiteX1" fmla="*/ 2720934 w 2720934"/>
                <a:gd name="connsiteY1" fmla="*/ 0 h 4114336"/>
                <a:gd name="connsiteX2" fmla="*/ 2670462 w 2720934"/>
                <a:gd name="connsiteY2" fmla="*/ 4114336 h 4114336"/>
                <a:gd name="connsiteX3" fmla="*/ 2281054 w 2720934"/>
                <a:gd name="connsiteY3" fmla="*/ 3496661 h 4114336"/>
                <a:gd name="connsiteX4" fmla="*/ 0 w 2720934"/>
                <a:gd name="connsiteY4" fmla="*/ 15782 h 4114336"/>
                <a:gd name="connsiteX0" fmla="*/ 0 w 2820289"/>
                <a:gd name="connsiteY0" fmla="*/ 15782 h 4114336"/>
                <a:gd name="connsiteX1" fmla="*/ 2820289 w 2820289"/>
                <a:gd name="connsiteY1" fmla="*/ 0 h 4114336"/>
                <a:gd name="connsiteX2" fmla="*/ 2769817 w 2820289"/>
                <a:gd name="connsiteY2" fmla="*/ 4114336 h 4114336"/>
                <a:gd name="connsiteX3" fmla="*/ 2380409 w 2820289"/>
                <a:gd name="connsiteY3" fmla="*/ 3496661 h 4114336"/>
                <a:gd name="connsiteX4" fmla="*/ 0 w 2820289"/>
                <a:gd name="connsiteY4" fmla="*/ 15782 h 4114336"/>
                <a:gd name="connsiteX0" fmla="*/ 0 w 2820289"/>
                <a:gd name="connsiteY0" fmla="*/ 15782 h 4114336"/>
                <a:gd name="connsiteX1" fmla="*/ 2820289 w 2820289"/>
                <a:gd name="connsiteY1" fmla="*/ 0 h 4114336"/>
                <a:gd name="connsiteX2" fmla="*/ 2769817 w 2820289"/>
                <a:gd name="connsiteY2" fmla="*/ 4114336 h 4114336"/>
                <a:gd name="connsiteX3" fmla="*/ 2362876 w 2820289"/>
                <a:gd name="connsiteY3" fmla="*/ 3517980 h 4114336"/>
                <a:gd name="connsiteX4" fmla="*/ 0 w 2820289"/>
                <a:gd name="connsiteY4" fmla="*/ 15782 h 4114336"/>
                <a:gd name="connsiteX0" fmla="*/ 0 w 2820289"/>
                <a:gd name="connsiteY0" fmla="*/ 15782 h 4114336"/>
                <a:gd name="connsiteX1" fmla="*/ 2820289 w 2820289"/>
                <a:gd name="connsiteY1" fmla="*/ 0 h 4114336"/>
                <a:gd name="connsiteX2" fmla="*/ 2763972 w 2820289"/>
                <a:gd name="connsiteY2" fmla="*/ 4114336 h 4114336"/>
                <a:gd name="connsiteX3" fmla="*/ 2362876 w 2820289"/>
                <a:gd name="connsiteY3" fmla="*/ 3517980 h 4114336"/>
                <a:gd name="connsiteX4" fmla="*/ 0 w 2820289"/>
                <a:gd name="connsiteY4" fmla="*/ 15782 h 4114336"/>
                <a:gd name="connsiteX0" fmla="*/ 0 w 3721149"/>
                <a:gd name="connsiteY0" fmla="*/ 0 h 4269703"/>
                <a:gd name="connsiteX1" fmla="*/ 3721149 w 3721149"/>
                <a:gd name="connsiteY1" fmla="*/ 155367 h 4269703"/>
                <a:gd name="connsiteX2" fmla="*/ 3664832 w 3721149"/>
                <a:gd name="connsiteY2" fmla="*/ 4269703 h 4269703"/>
                <a:gd name="connsiteX3" fmla="*/ 3263736 w 3721149"/>
                <a:gd name="connsiteY3" fmla="*/ 3673347 h 4269703"/>
                <a:gd name="connsiteX4" fmla="*/ 0 w 3721149"/>
                <a:gd name="connsiteY4" fmla="*/ 0 h 4269703"/>
                <a:gd name="connsiteX0" fmla="*/ 0 w 3721149"/>
                <a:gd name="connsiteY0" fmla="*/ 0 h 4289488"/>
                <a:gd name="connsiteX1" fmla="*/ 3721149 w 3721149"/>
                <a:gd name="connsiteY1" fmla="*/ 155367 h 4289488"/>
                <a:gd name="connsiteX2" fmla="*/ 3664832 w 3721149"/>
                <a:gd name="connsiteY2" fmla="*/ 4269703 h 4289488"/>
                <a:gd name="connsiteX3" fmla="*/ 1705997 w 3721149"/>
                <a:gd name="connsiteY3" fmla="*/ 4289488 h 4289488"/>
                <a:gd name="connsiteX4" fmla="*/ 0 w 3721149"/>
                <a:gd name="connsiteY4" fmla="*/ 0 h 4289488"/>
                <a:gd name="connsiteX0" fmla="*/ 0 w 3664846"/>
                <a:gd name="connsiteY0" fmla="*/ 15785 h 4305273"/>
                <a:gd name="connsiteX1" fmla="*/ 3664846 w 3664846"/>
                <a:gd name="connsiteY1" fmla="*/ 0 h 4305273"/>
                <a:gd name="connsiteX2" fmla="*/ 3664832 w 3664846"/>
                <a:gd name="connsiteY2" fmla="*/ 4285488 h 4305273"/>
                <a:gd name="connsiteX3" fmla="*/ 1705997 w 3664846"/>
                <a:gd name="connsiteY3" fmla="*/ 4305273 h 4305273"/>
                <a:gd name="connsiteX4" fmla="*/ 0 w 3664846"/>
                <a:gd name="connsiteY4" fmla="*/ 15785 h 43052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64846" h="4305273">
                  <a:moveTo>
                    <a:pt x="0" y="15785"/>
                  </a:moveTo>
                  <a:lnTo>
                    <a:pt x="3664846" y="0"/>
                  </a:lnTo>
                  <a:cubicBezTo>
                    <a:pt x="3664841" y="1428496"/>
                    <a:pt x="3664837" y="2856992"/>
                    <a:pt x="3664832" y="4285488"/>
                  </a:cubicBezTo>
                  <a:lnTo>
                    <a:pt x="1705997" y="4305273"/>
                  </a:lnTo>
                  <a:lnTo>
                    <a:pt x="0" y="15785"/>
                  </a:lnTo>
                  <a:close/>
                </a:path>
              </a:pathLst>
            </a:custGeom>
            <a:blipFill rotWithShape="0">
              <a:blip r:embed="rId3">
                <a:duotone>
                  <a:schemeClr val="bg2">
                    <a:shade val="76000"/>
                    <a:satMod val="180000"/>
                  </a:schemeClr>
                  <a:schemeClr val="bg2">
                    <a:tint val="80000"/>
                    <a:satMod val="120000"/>
                    <a:lumMod val="180000"/>
                  </a:schemeClr>
                </a:duotone>
              </a:blip>
              <a:stretch>
                <a:fillRect l="-163116" t="-323529" r="-39825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5" name="Group 34">
            <a:extLst>
              <a:ext uri="{FF2B5EF4-FFF2-40B4-BE49-F238E27FC236}">
                <a16:creationId xmlns:a16="http://schemas.microsoft.com/office/drawing/2014/main" id="{78326E10-C8CB-487F-A110-F861268DE6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360612" y="0"/>
            <a:ext cx="2436813" cy="6858001"/>
            <a:chOff x="1320800" y="0"/>
            <a:chExt cx="2436813" cy="6858001"/>
          </a:xfrm>
        </p:grpSpPr>
        <p:sp>
          <p:nvSpPr>
            <p:cNvPr id="36" name="Freeform 6">
              <a:extLst>
                <a:ext uri="{FF2B5EF4-FFF2-40B4-BE49-F238E27FC236}">
                  <a16:creationId xmlns:a16="http://schemas.microsoft.com/office/drawing/2014/main" id="{3279962B-46D2-4E19-B632-39B80D1E80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txBody>
            <a:bodyPr/>
            <a:lstStyle/>
            <a:p>
              <a:endParaRPr lang="en-IN"/>
            </a:p>
          </p:txBody>
        </p:sp>
        <p:sp>
          <p:nvSpPr>
            <p:cNvPr id="37" name="Freeform 7">
              <a:extLst>
                <a:ext uri="{FF2B5EF4-FFF2-40B4-BE49-F238E27FC236}">
                  <a16:creationId xmlns:a16="http://schemas.microsoft.com/office/drawing/2014/main" id="{321A335A-53CB-4C17-AB51-5D9C2DCB45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txBody>
            <a:bodyPr/>
            <a:lstStyle/>
            <a:p>
              <a:endParaRPr lang="en-IN"/>
            </a:p>
          </p:txBody>
        </p:sp>
        <p:sp>
          <p:nvSpPr>
            <p:cNvPr id="38" name="Freeform 8">
              <a:extLst>
                <a:ext uri="{FF2B5EF4-FFF2-40B4-BE49-F238E27FC236}">
                  <a16:creationId xmlns:a16="http://schemas.microsoft.com/office/drawing/2014/main" id="{A0E0D557-405B-469F-AEDE-4E3404AA41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txBody>
            <a:bodyPr/>
            <a:lstStyle/>
            <a:p>
              <a:endParaRPr lang="en-IN"/>
            </a:p>
          </p:txBody>
        </p:sp>
        <p:sp>
          <p:nvSpPr>
            <p:cNvPr id="39" name="Freeform 9">
              <a:extLst>
                <a:ext uri="{FF2B5EF4-FFF2-40B4-BE49-F238E27FC236}">
                  <a16:creationId xmlns:a16="http://schemas.microsoft.com/office/drawing/2014/main" id="{D8D4E62F-9393-40A6-9E85-9F3B59C462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txBody>
            <a:bodyPr/>
            <a:lstStyle/>
            <a:p>
              <a:endParaRPr lang="en-IN"/>
            </a:p>
          </p:txBody>
        </p:sp>
        <p:sp>
          <p:nvSpPr>
            <p:cNvPr id="40" name="Freeform 10">
              <a:extLst>
                <a:ext uri="{FF2B5EF4-FFF2-40B4-BE49-F238E27FC236}">
                  <a16:creationId xmlns:a16="http://schemas.microsoft.com/office/drawing/2014/main" id="{FABD11B1-DE89-45BC-8204-968C88AADC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txBody>
            <a:bodyPr/>
            <a:lstStyle/>
            <a:p>
              <a:endParaRPr lang="en-IN"/>
            </a:p>
          </p:txBody>
        </p:sp>
        <p:sp>
          <p:nvSpPr>
            <p:cNvPr id="41" name="Freeform 11">
              <a:extLst>
                <a:ext uri="{FF2B5EF4-FFF2-40B4-BE49-F238E27FC236}">
                  <a16:creationId xmlns:a16="http://schemas.microsoft.com/office/drawing/2014/main" id="{AFA4965A-1FBC-44B8-B96A-3F5275C3AE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txBody>
            <a:bodyPr/>
            <a:lstStyle/>
            <a:p>
              <a:endParaRPr lang="en-IN"/>
            </a:p>
          </p:txBody>
        </p:sp>
      </p:grpSp>
      <p:sp>
        <p:nvSpPr>
          <p:cNvPr id="2" name="Title 1">
            <a:extLst>
              <a:ext uri="{FF2B5EF4-FFF2-40B4-BE49-F238E27FC236}">
                <a16:creationId xmlns:a16="http://schemas.microsoft.com/office/drawing/2014/main" id="{89559F60-4CE1-4E2F-86EA-1B60679F1F4A}"/>
              </a:ext>
            </a:extLst>
          </p:cNvPr>
          <p:cNvSpPr>
            <a:spLocks noGrp="1"/>
          </p:cNvSpPr>
          <p:nvPr>
            <p:ph type="title"/>
          </p:nvPr>
        </p:nvSpPr>
        <p:spPr>
          <a:xfrm>
            <a:off x="2919412" y="0"/>
            <a:ext cx="7345891" cy="530326"/>
          </a:xfrm>
        </p:spPr>
        <p:txBody>
          <a:bodyPr>
            <a:normAutofit fontScale="90000"/>
          </a:bodyPr>
          <a:lstStyle/>
          <a:p>
            <a:r>
              <a:rPr lang="en-US" dirty="0"/>
              <a:t>NCR Ride Booking Analysis	</a:t>
            </a:r>
          </a:p>
        </p:txBody>
      </p:sp>
      <p:pic>
        <p:nvPicPr>
          <p:cNvPr id="3" name="Picture 2">
            <a:extLst>
              <a:ext uri="{FF2B5EF4-FFF2-40B4-BE49-F238E27FC236}">
                <a16:creationId xmlns:a16="http://schemas.microsoft.com/office/drawing/2014/main" id="{72B2D6DE-C9B5-4678-91EF-77E85F2350DA}"/>
              </a:ext>
              <a:ext uri="{C183D7F6-B498-43B3-948B-1728B52AA6E4}">
                <adec:decorative xmlns:adec="http://schemas.microsoft.com/office/drawing/2017/decorative" val="1"/>
              </a:ext>
            </a:extLst>
          </p:cNvPr>
          <p:cNvPicPr>
            <a:picLocks noChangeAspect="1"/>
          </p:cNvPicPr>
          <p:nvPr/>
        </p:nvPicPr>
        <p:blipFill rotWithShape="1">
          <a:blip r:embed="rId4">
            <a:extLst>
              <a:ext uri="{28A0092B-C50C-407E-A947-70E740481C1C}">
                <a14:useLocalDpi xmlns:a14="http://schemas.microsoft.com/office/drawing/2010/main" val="0"/>
              </a:ext>
            </a:extLst>
          </a:blip>
          <a:srcRect l="14764" r="28562"/>
          <a:stretch>
            <a:fillRect/>
          </a:stretch>
        </p:blipFill>
        <p:spPr>
          <a:xfrm>
            <a:off x="20" y="10"/>
            <a:ext cx="3459143" cy="6857990"/>
          </a:xfrm>
          <a:custGeom>
            <a:avLst/>
            <a:gdLst/>
            <a:ahLst/>
            <a:cxnLst/>
            <a:rect l="l" t="t" r="r" b="b"/>
            <a:pathLst>
              <a:path w="3458633" h="6858000">
                <a:moveTo>
                  <a:pt x="0" y="0"/>
                </a:moveTo>
                <a:lnTo>
                  <a:pt x="3174999" y="0"/>
                </a:lnTo>
                <a:lnTo>
                  <a:pt x="2294466" y="5223932"/>
                </a:lnTo>
                <a:lnTo>
                  <a:pt x="3458633" y="6853767"/>
                </a:lnTo>
                <a:lnTo>
                  <a:pt x="0" y="6858000"/>
                </a:lnTo>
                <a:lnTo>
                  <a:pt x="0" y="0"/>
                </a:lnTo>
                <a:close/>
              </a:path>
            </a:pathLst>
          </a:custGeom>
          <a:ln w="38100">
            <a:noFill/>
          </a:ln>
          <a:effectLst/>
        </p:spPr>
      </p:pic>
      <p:sp>
        <p:nvSpPr>
          <p:cNvPr id="24" name="Content Placeholder 2">
            <a:extLst>
              <a:ext uri="{FF2B5EF4-FFF2-40B4-BE49-F238E27FC236}">
                <a16:creationId xmlns:a16="http://schemas.microsoft.com/office/drawing/2014/main" id="{F260476B-CCA6-412B-A9C5-399C34AE6F05}"/>
              </a:ext>
            </a:extLst>
          </p:cNvPr>
          <p:cNvSpPr>
            <a:spLocks noGrp="1"/>
          </p:cNvSpPr>
          <p:nvPr>
            <p:ph idx="1"/>
          </p:nvPr>
        </p:nvSpPr>
        <p:spPr>
          <a:xfrm>
            <a:off x="3843867" y="2048933"/>
            <a:ext cx="7659156" cy="3742267"/>
          </a:xfrm>
        </p:spPr>
        <p:txBody>
          <a:bodyPr>
            <a:normAutofit/>
          </a:bodyPr>
          <a:lstStyle/>
          <a:p>
            <a:pPr marL="36900" lvl="0" indent="0">
              <a:lnSpc>
                <a:spcPct val="90000"/>
              </a:lnSpc>
              <a:buNone/>
            </a:pPr>
            <a:r>
              <a:rPr lang="en-US" sz="2000" dirty="0"/>
              <a:t>Cards</a:t>
            </a:r>
          </a:p>
          <a:p>
            <a:pPr marL="36900" lvl="0" indent="0">
              <a:lnSpc>
                <a:spcPct val="90000"/>
              </a:lnSpc>
              <a:buNone/>
            </a:pPr>
            <a:r>
              <a:rPr lang="en-US" sz="2000" dirty="0"/>
              <a:t>Multi-Row card</a:t>
            </a:r>
          </a:p>
          <a:p>
            <a:pPr marL="36900" lvl="0" indent="0">
              <a:lnSpc>
                <a:spcPct val="90000"/>
              </a:lnSpc>
              <a:buNone/>
            </a:pPr>
            <a:r>
              <a:rPr lang="en-US" sz="2000" dirty="0"/>
              <a:t>Donut chat</a:t>
            </a:r>
          </a:p>
          <a:p>
            <a:pPr marL="36900" indent="0">
              <a:lnSpc>
                <a:spcPct val="90000"/>
              </a:lnSpc>
              <a:buNone/>
            </a:pPr>
            <a:r>
              <a:rPr lang="en-US" sz="2000" dirty="0"/>
              <a:t>Stacked column chart</a:t>
            </a:r>
          </a:p>
          <a:p>
            <a:pPr marL="36900" lvl="0" indent="0">
              <a:lnSpc>
                <a:spcPct val="90000"/>
              </a:lnSpc>
              <a:buNone/>
            </a:pPr>
            <a:r>
              <a:rPr lang="en-US" sz="2000" dirty="0"/>
              <a:t>Pie chart</a:t>
            </a:r>
          </a:p>
          <a:p>
            <a:pPr marL="36900" indent="0">
              <a:lnSpc>
                <a:spcPct val="90000"/>
              </a:lnSpc>
              <a:buNone/>
            </a:pPr>
            <a:r>
              <a:rPr lang="en-US" sz="2000" dirty="0"/>
              <a:t>Clustered bar chart</a:t>
            </a:r>
          </a:p>
          <a:p>
            <a:pPr marL="36900" lvl="0" indent="0">
              <a:lnSpc>
                <a:spcPct val="90000"/>
              </a:lnSpc>
              <a:buNone/>
            </a:pPr>
            <a:r>
              <a:rPr lang="en-US" sz="2000" dirty="0"/>
              <a:t>Table</a:t>
            </a:r>
          </a:p>
          <a:p>
            <a:pPr marL="36900" lvl="0" indent="0">
              <a:lnSpc>
                <a:spcPct val="90000"/>
              </a:lnSpc>
              <a:buNone/>
            </a:pPr>
            <a:r>
              <a:rPr lang="en-US" sz="2000" dirty="0"/>
              <a:t>Gauge chart</a:t>
            </a:r>
          </a:p>
          <a:p>
            <a:pPr marL="36900" lvl="0" indent="0">
              <a:lnSpc>
                <a:spcPct val="90000"/>
              </a:lnSpc>
              <a:buNone/>
            </a:pPr>
            <a:r>
              <a:rPr lang="en-US" sz="2000" dirty="0"/>
              <a:t>Slicers</a:t>
            </a:r>
          </a:p>
        </p:txBody>
      </p:sp>
      <p:pic>
        <p:nvPicPr>
          <p:cNvPr id="2050" name="Picture 2" descr="No photo description available.">
            <a:extLst>
              <a:ext uri="{FF2B5EF4-FFF2-40B4-BE49-F238E27FC236}">
                <a16:creationId xmlns:a16="http://schemas.microsoft.com/office/drawing/2014/main" id="{B0899608-8E8D-A6D4-202D-4937802A712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2792" y="543201"/>
            <a:ext cx="5570941" cy="64053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02356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5428F22-76B3-4107-AADE-3F9EC95FD3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5346FBCF-5353-4172-96F5-4B7EB07777C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290265" y="-12875"/>
            <a:ext cx="2604396" cy="6890194"/>
            <a:chOff x="2199787" y="-12875"/>
            <a:chExt cx="2679011" cy="6890194"/>
          </a:xfrm>
        </p:grpSpPr>
        <p:sp useBgFill="1">
          <p:nvSpPr>
            <p:cNvPr id="12" name="Rectangle 19">
              <a:extLst>
                <a:ext uri="{FF2B5EF4-FFF2-40B4-BE49-F238E27FC236}">
                  <a16:creationId xmlns:a16="http://schemas.microsoft.com/office/drawing/2014/main" id="{343F3E6D-808D-43AD-9485-AD0014BEAE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white">
            <a:xfrm>
              <a:off x="2199787" y="-12875"/>
              <a:ext cx="2679011" cy="5301468"/>
            </a:xfrm>
            <a:custGeom>
              <a:avLst/>
              <a:gdLst>
                <a:gd name="connsiteX0" fmla="*/ 0 w 2570017"/>
                <a:gd name="connsiteY0" fmla="*/ 0 h 2554287"/>
                <a:gd name="connsiteX1" fmla="*/ 2570017 w 2570017"/>
                <a:gd name="connsiteY1" fmla="*/ 0 h 2554287"/>
                <a:gd name="connsiteX2" fmla="*/ 2570017 w 2570017"/>
                <a:gd name="connsiteY2" fmla="*/ 2554287 h 2554287"/>
                <a:gd name="connsiteX3" fmla="*/ 0 w 2570017"/>
                <a:gd name="connsiteY3" fmla="*/ 2554287 h 2554287"/>
                <a:gd name="connsiteX4" fmla="*/ 0 w 2570017"/>
                <a:gd name="connsiteY4" fmla="*/ 0 h 2554287"/>
                <a:gd name="connsiteX0" fmla="*/ 904009 w 2570017"/>
                <a:gd name="connsiteY0" fmla="*/ 0 h 2554287"/>
                <a:gd name="connsiteX1" fmla="*/ 2570017 w 2570017"/>
                <a:gd name="connsiteY1" fmla="*/ 0 h 2554287"/>
                <a:gd name="connsiteX2" fmla="*/ 2570017 w 2570017"/>
                <a:gd name="connsiteY2" fmla="*/ 2554287 h 2554287"/>
                <a:gd name="connsiteX3" fmla="*/ 0 w 2570017"/>
                <a:gd name="connsiteY3" fmla="*/ 2554287 h 2554287"/>
                <a:gd name="connsiteX4" fmla="*/ 904009 w 2570017"/>
                <a:gd name="connsiteY4" fmla="*/ 0 h 2554287"/>
                <a:gd name="connsiteX0" fmla="*/ 644236 w 2570017"/>
                <a:gd name="connsiteY0" fmla="*/ 10391 h 2554287"/>
                <a:gd name="connsiteX1" fmla="*/ 2570017 w 2570017"/>
                <a:gd name="connsiteY1" fmla="*/ 0 h 2554287"/>
                <a:gd name="connsiteX2" fmla="*/ 2570017 w 2570017"/>
                <a:gd name="connsiteY2" fmla="*/ 2554287 h 2554287"/>
                <a:gd name="connsiteX3" fmla="*/ 0 w 2570017"/>
                <a:gd name="connsiteY3" fmla="*/ 2554287 h 2554287"/>
                <a:gd name="connsiteX4" fmla="*/ 644236 w 2570017"/>
                <a:gd name="connsiteY4" fmla="*/ 10391 h 2554287"/>
                <a:gd name="connsiteX0" fmla="*/ 633845 w 2570017"/>
                <a:gd name="connsiteY0" fmla="*/ 0 h 2554287"/>
                <a:gd name="connsiteX1" fmla="*/ 2570017 w 2570017"/>
                <a:gd name="connsiteY1" fmla="*/ 0 h 2554287"/>
                <a:gd name="connsiteX2" fmla="*/ 2570017 w 2570017"/>
                <a:gd name="connsiteY2" fmla="*/ 2554287 h 2554287"/>
                <a:gd name="connsiteX3" fmla="*/ 0 w 2570017"/>
                <a:gd name="connsiteY3" fmla="*/ 2554287 h 2554287"/>
                <a:gd name="connsiteX4" fmla="*/ 633845 w 2570017"/>
                <a:gd name="connsiteY4" fmla="*/ 0 h 2554287"/>
                <a:gd name="connsiteX0" fmla="*/ 675409 w 2611581"/>
                <a:gd name="connsiteY0" fmla="*/ 0 h 2554287"/>
                <a:gd name="connsiteX1" fmla="*/ 2611581 w 2611581"/>
                <a:gd name="connsiteY1" fmla="*/ 0 h 2554287"/>
                <a:gd name="connsiteX2" fmla="*/ 2611581 w 2611581"/>
                <a:gd name="connsiteY2" fmla="*/ 2554287 h 2554287"/>
                <a:gd name="connsiteX3" fmla="*/ 0 w 2611581"/>
                <a:gd name="connsiteY3" fmla="*/ 2554287 h 2554287"/>
                <a:gd name="connsiteX4" fmla="*/ 675409 w 2611581"/>
                <a:gd name="connsiteY4" fmla="*/ 0 h 2554287"/>
                <a:gd name="connsiteX0" fmla="*/ 650979 w 2587151"/>
                <a:gd name="connsiteY0" fmla="*/ 0 h 2554287"/>
                <a:gd name="connsiteX1" fmla="*/ 2587151 w 2587151"/>
                <a:gd name="connsiteY1" fmla="*/ 0 h 2554287"/>
                <a:gd name="connsiteX2" fmla="*/ 2587151 w 2587151"/>
                <a:gd name="connsiteY2" fmla="*/ 2554287 h 2554287"/>
                <a:gd name="connsiteX3" fmla="*/ 0 w 2587151"/>
                <a:gd name="connsiteY3" fmla="*/ 2548595 h 2554287"/>
                <a:gd name="connsiteX4" fmla="*/ 650979 w 2587151"/>
                <a:gd name="connsiteY4" fmla="*/ 0 h 2554287"/>
                <a:gd name="connsiteX0" fmla="*/ 730379 w 2587151"/>
                <a:gd name="connsiteY0" fmla="*/ 5692 h 2554287"/>
                <a:gd name="connsiteX1" fmla="*/ 2587151 w 2587151"/>
                <a:gd name="connsiteY1" fmla="*/ 0 h 2554287"/>
                <a:gd name="connsiteX2" fmla="*/ 2587151 w 2587151"/>
                <a:gd name="connsiteY2" fmla="*/ 2554287 h 2554287"/>
                <a:gd name="connsiteX3" fmla="*/ 0 w 2587151"/>
                <a:gd name="connsiteY3" fmla="*/ 2548595 h 2554287"/>
                <a:gd name="connsiteX4" fmla="*/ 730379 w 2587151"/>
                <a:gd name="connsiteY4" fmla="*/ 5692 h 2554287"/>
                <a:gd name="connsiteX0" fmla="*/ 864750 w 2587151"/>
                <a:gd name="connsiteY0" fmla="*/ 2847 h 2554287"/>
                <a:gd name="connsiteX1" fmla="*/ 2587151 w 2587151"/>
                <a:gd name="connsiteY1" fmla="*/ 0 h 2554287"/>
                <a:gd name="connsiteX2" fmla="*/ 2587151 w 2587151"/>
                <a:gd name="connsiteY2" fmla="*/ 2554287 h 2554287"/>
                <a:gd name="connsiteX3" fmla="*/ 0 w 2587151"/>
                <a:gd name="connsiteY3" fmla="*/ 2548595 h 2554287"/>
                <a:gd name="connsiteX4" fmla="*/ 864750 w 2587151"/>
                <a:gd name="connsiteY4" fmla="*/ 2847 h 2554287"/>
                <a:gd name="connsiteX0" fmla="*/ 883073 w 2587151"/>
                <a:gd name="connsiteY0" fmla="*/ 1 h 2554287"/>
                <a:gd name="connsiteX1" fmla="*/ 2587151 w 2587151"/>
                <a:gd name="connsiteY1" fmla="*/ 0 h 2554287"/>
                <a:gd name="connsiteX2" fmla="*/ 2587151 w 2587151"/>
                <a:gd name="connsiteY2" fmla="*/ 2554287 h 2554287"/>
                <a:gd name="connsiteX3" fmla="*/ 0 w 2587151"/>
                <a:gd name="connsiteY3" fmla="*/ 2548595 h 2554287"/>
                <a:gd name="connsiteX4" fmla="*/ 883073 w 2587151"/>
                <a:gd name="connsiteY4" fmla="*/ 1 h 2554287"/>
                <a:gd name="connsiteX0" fmla="*/ 895288 w 2599366"/>
                <a:gd name="connsiteY0" fmla="*/ 1 h 2554287"/>
                <a:gd name="connsiteX1" fmla="*/ 2599366 w 2599366"/>
                <a:gd name="connsiteY1" fmla="*/ 0 h 2554287"/>
                <a:gd name="connsiteX2" fmla="*/ 2599366 w 2599366"/>
                <a:gd name="connsiteY2" fmla="*/ 2554287 h 2554287"/>
                <a:gd name="connsiteX3" fmla="*/ 0 w 2599366"/>
                <a:gd name="connsiteY3" fmla="*/ 2542904 h 2554287"/>
                <a:gd name="connsiteX4" fmla="*/ 895288 w 2599366"/>
                <a:gd name="connsiteY4" fmla="*/ 1 h 2554287"/>
                <a:gd name="connsiteX0" fmla="*/ 895288 w 2599366"/>
                <a:gd name="connsiteY0" fmla="*/ 1 h 2554287"/>
                <a:gd name="connsiteX1" fmla="*/ 2599366 w 2599366"/>
                <a:gd name="connsiteY1" fmla="*/ 0 h 2554287"/>
                <a:gd name="connsiteX2" fmla="*/ 2599366 w 2599366"/>
                <a:gd name="connsiteY2" fmla="*/ 2554287 h 2554287"/>
                <a:gd name="connsiteX3" fmla="*/ 0 w 2599366"/>
                <a:gd name="connsiteY3" fmla="*/ 2542904 h 2554287"/>
                <a:gd name="connsiteX4" fmla="*/ 895288 w 2599366"/>
                <a:gd name="connsiteY4" fmla="*/ 1 h 2554287"/>
                <a:gd name="connsiteX0" fmla="*/ 895288 w 2611581"/>
                <a:gd name="connsiteY0" fmla="*/ 1 h 2565670"/>
                <a:gd name="connsiteX1" fmla="*/ 2599366 w 2611581"/>
                <a:gd name="connsiteY1" fmla="*/ 0 h 2565670"/>
                <a:gd name="connsiteX2" fmla="*/ 2611581 w 2611581"/>
                <a:gd name="connsiteY2" fmla="*/ 2565670 h 2565670"/>
                <a:gd name="connsiteX3" fmla="*/ 0 w 2611581"/>
                <a:gd name="connsiteY3" fmla="*/ 2542904 h 2565670"/>
                <a:gd name="connsiteX4" fmla="*/ 895288 w 2611581"/>
                <a:gd name="connsiteY4" fmla="*/ 1 h 2565670"/>
                <a:gd name="connsiteX0" fmla="*/ 895288 w 2611581"/>
                <a:gd name="connsiteY0" fmla="*/ 1 h 2565670"/>
                <a:gd name="connsiteX1" fmla="*/ 2599366 w 2611581"/>
                <a:gd name="connsiteY1" fmla="*/ 0 h 2565670"/>
                <a:gd name="connsiteX2" fmla="*/ 2611581 w 2611581"/>
                <a:gd name="connsiteY2" fmla="*/ 2565670 h 2565670"/>
                <a:gd name="connsiteX3" fmla="*/ 0 w 2611581"/>
                <a:gd name="connsiteY3" fmla="*/ 2542904 h 2565670"/>
                <a:gd name="connsiteX4" fmla="*/ 895288 w 2611581"/>
                <a:gd name="connsiteY4" fmla="*/ 1 h 2565670"/>
                <a:gd name="connsiteX0" fmla="*/ 895288 w 2611581"/>
                <a:gd name="connsiteY0" fmla="*/ 1 h 2565670"/>
                <a:gd name="connsiteX1" fmla="*/ 2599366 w 2611581"/>
                <a:gd name="connsiteY1" fmla="*/ 0 h 2565670"/>
                <a:gd name="connsiteX2" fmla="*/ 2611581 w 2611581"/>
                <a:gd name="connsiteY2" fmla="*/ 2565670 h 2565670"/>
                <a:gd name="connsiteX3" fmla="*/ 0 w 2611581"/>
                <a:gd name="connsiteY3" fmla="*/ 2545750 h 2565670"/>
                <a:gd name="connsiteX4" fmla="*/ 895288 w 2611581"/>
                <a:gd name="connsiteY4" fmla="*/ 1 h 2565670"/>
                <a:gd name="connsiteX0" fmla="*/ 1544433 w 3260726"/>
                <a:gd name="connsiteY0" fmla="*/ 1 h 2565670"/>
                <a:gd name="connsiteX1" fmla="*/ 3248511 w 3260726"/>
                <a:gd name="connsiteY1" fmla="*/ 0 h 2565670"/>
                <a:gd name="connsiteX2" fmla="*/ 3260726 w 3260726"/>
                <a:gd name="connsiteY2" fmla="*/ 2565670 h 2565670"/>
                <a:gd name="connsiteX3" fmla="*/ 0 w 3260726"/>
                <a:gd name="connsiteY3" fmla="*/ 2521058 h 2565670"/>
                <a:gd name="connsiteX4" fmla="*/ 1544433 w 3260726"/>
                <a:gd name="connsiteY4" fmla="*/ 1 h 2565670"/>
                <a:gd name="connsiteX0" fmla="*/ 921784 w 3260726"/>
                <a:gd name="connsiteY0" fmla="*/ 12347 h 2565670"/>
                <a:gd name="connsiteX1" fmla="*/ 3248511 w 3260726"/>
                <a:gd name="connsiteY1" fmla="*/ 0 h 2565670"/>
                <a:gd name="connsiteX2" fmla="*/ 3260726 w 3260726"/>
                <a:gd name="connsiteY2" fmla="*/ 2565670 h 2565670"/>
                <a:gd name="connsiteX3" fmla="*/ 0 w 3260726"/>
                <a:gd name="connsiteY3" fmla="*/ 2521058 h 2565670"/>
                <a:gd name="connsiteX4" fmla="*/ 921784 w 3260726"/>
                <a:gd name="connsiteY4" fmla="*/ 12347 h 2565670"/>
                <a:gd name="connsiteX0" fmla="*/ 921784 w 3260726"/>
                <a:gd name="connsiteY0" fmla="*/ 12347 h 2565670"/>
                <a:gd name="connsiteX1" fmla="*/ 2321160 w 3260726"/>
                <a:gd name="connsiteY1" fmla="*/ 0 h 2565670"/>
                <a:gd name="connsiteX2" fmla="*/ 3260726 w 3260726"/>
                <a:gd name="connsiteY2" fmla="*/ 2565670 h 2565670"/>
                <a:gd name="connsiteX3" fmla="*/ 0 w 3260726"/>
                <a:gd name="connsiteY3" fmla="*/ 2521058 h 2565670"/>
                <a:gd name="connsiteX4" fmla="*/ 921784 w 3260726"/>
                <a:gd name="connsiteY4" fmla="*/ 12347 h 2565670"/>
                <a:gd name="connsiteX0" fmla="*/ 921784 w 2322228"/>
                <a:gd name="connsiteY0" fmla="*/ 12347 h 2565670"/>
                <a:gd name="connsiteX1" fmla="*/ 2321160 w 2322228"/>
                <a:gd name="connsiteY1" fmla="*/ 0 h 2565670"/>
                <a:gd name="connsiteX2" fmla="*/ 2320129 w 2322228"/>
                <a:gd name="connsiteY2" fmla="*/ 2565670 h 2565670"/>
                <a:gd name="connsiteX3" fmla="*/ 0 w 2322228"/>
                <a:gd name="connsiteY3" fmla="*/ 2521058 h 2565670"/>
                <a:gd name="connsiteX4" fmla="*/ 921784 w 2322228"/>
                <a:gd name="connsiteY4" fmla="*/ 12347 h 2565670"/>
                <a:gd name="connsiteX0" fmla="*/ 921784 w 2322228"/>
                <a:gd name="connsiteY0" fmla="*/ 0 h 2571841"/>
                <a:gd name="connsiteX1" fmla="*/ 2321160 w 2322228"/>
                <a:gd name="connsiteY1" fmla="*/ 6171 h 2571841"/>
                <a:gd name="connsiteX2" fmla="*/ 2320129 w 2322228"/>
                <a:gd name="connsiteY2" fmla="*/ 2571841 h 2571841"/>
                <a:gd name="connsiteX3" fmla="*/ 0 w 2322228"/>
                <a:gd name="connsiteY3" fmla="*/ 2527229 h 2571841"/>
                <a:gd name="connsiteX4" fmla="*/ 921784 w 2322228"/>
                <a:gd name="connsiteY4" fmla="*/ 0 h 2571841"/>
                <a:gd name="connsiteX0" fmla="*/ 921784 w 2611583"/>
                <a:gd name="connsiteY0" fmla="*/ 0 h 2540977"/>
                <a:gd name="connsiteX1" fmla="*/ 2321160 w 2611583"/>
                <a:gd name="connsiteY1" fmla="*/ 6171 h 2540977"/>
                <a:gd name="connsiteX2" fmla="*/ 2611583 w 2611583"/>
                <a:gd name="connsiteY2" fmla="*/ 2540977 h 2540977"/>
                <a:gd name="connsiteX3" fmla="*/ 0 w 2611583"/>
                <a:gd name="connsiteY3" fmla="*/ 2527229 h 2540977"/>
                <a:gd name="connsiteX4" fmla="*/ 921784 w 2611583"/>
                <a:gd name="connsiteY4" fmla="*/ 0 h 2540977"/>
                <a:gd name="connsiteX0" fmla="*/ 921784 w 2611583"/>
                <a:gd name="connsiteY0" fmla="*/ 2 h 2540979"/>
                <a:gd name="connsiteX1" fmla="*/ 2572870 w 2611583"/>
                <a:gd name="connsiteY1" fmla="*/ 0 h 2540979"/>
                <a:gd name="connsiteX2" fmla="*/ 2611583 w 2611583"/>
                <a:gd name="connsiteY2" fmla="*/ 2540979 h 2540979"/>
                <a:gd name="connsiteX3" fmla="*/ 0 w 2611583"/>
                <a:gd name="connsiteY3" fmla="*/ 2527231 h 2540979"/>
                <a:gd name="connsiteX4" fmla="*/ 921784 w 2611583"/>
                <a:gd name="connsiteY4" fmla="*/ 2 h 2540979"/>
                <a:gd name="connsiteX0" fmla="*/ 921784 w 2705467"/>
                <a:gd name="connsiteY0" fmla="*/ 0 h 2540977"/>
                <a:gd name="connsiteX1" fmla="*/ 2705349 w 2705467"/>
                <a:gd name="connsiteY1" fmla="*/ 6171 h 2540977"/>
                <a:gd name="connsiteX2" fmla="*/ 2611583 w 2705467"/>
                <a:gd name="connsiteY2" fmla="*/ 2540977 h 2540977"/>
                <a:gd name="connsiteX3" fmla="*/ 0 w 2705467"/>
                <a:gd name="connsiteY3" fmla="*/ 2527229 h 2540977"/>
                <a:gd name="connsiteX4" fmla="*/ 921784 w 2705467"/>
                <a:gd name="connsiteY4" fmla="*/ 0 h 2540977"/>
                <a:gd name="connsiteX0" fmla="*/ 921784 w 2718702"/>
                <a:gd name="connsiteY0" fmla="*/ 2 h 2540979"/>
                <a:gd name="connsiteX1" fmla="*/ 2718597 w 2718702"/>
                <a:gd name="connsiteY1" fmla="*/ 0 h 2540979"/>
                <a:gd name="connsiteX2" fmla="*/ 2611583 w 2718702"/>
                <a:gd name="connsiteY2" fmla="*/ 2540979 h 2540979"/>
                <a:gd name="connsiteX3" fmla="*/ 0 w 2718702"/>
                <a:gd name="connsiteY3" fmla="*/ 2527231 h 2540979"/>
                <a:gd name="connsiteX4" fmla="*/ 921784 w 2718702"/>
                <a:gd name="connsiteY4" fmla="*/ 2 h 2540979"/>
                <a:gd name="connsiteX0" fmla="*/ 921784 w 2679012"/>
                <a:gd name="connsiteY0" fmla="*/ 0 h 2540977"/>
                <a:gd name="connsiteX1" fmla="*/ 2678853 w 2679012"/>
                <a:gd name="connsiteY1" fmla="*/ 6171 h 2540977"/>
                <a:gd name="connsiteX2" fmla="*/ 2611583 w 2679012"/>
                <a:gd name="connsiteY2" fmla="*/ 2540977 h 2540977"/>
                <a:gd name="connsiteX3" fmla="*/ 0 w 2679012"/>
                <a:gd name="connsiteY3" fmla="*/ 2527229 h 2540977"/>
                <a:gd name="connsiteX4" fmla="*/ 921784 w 2679012"/>
                <a:gd name="connsiteY4" fmla="*/ 0 h 25409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012" h="2540977">
                  <a:moveTo>
                    <a:pt x="921784" y="0"/>
                  </a:moveTo>
                  <a:lnTo>
                    <a:pt x="2678853" y="6171"/>
                  </a:lnTo>
                  <a:cubicBezTo>
                    <a:pt x="2682925" y="861394"/>
                    <a:pt x="2607511" y="1685754"/>
                    <a:pt x="2611583" y="2540977"/>
                  </a:cubicBezTo>
                  <a:lnTo>
                    <a:pt x="0" y="2527229"/>
                  </a:lnTo>
                  <a:lnTo>
                    <a:pt x="921784" y="0"/>
                  </a:lnTo>
                  <a:close/>
                </a:path>
              </a:pathLst>
            </a:custGeom>
            <a:blipFill rotWithShape="0">
              <a:blip r:embed="rId2">
                <a:duotone>
                  <a:schemeClr val="bg2">
                    <a:shade val="76000"/>
                    <a:satMod val="180000"/>
                  </a:schemeClr>
                  <a:schemeClr val="bg2">
                    <a:tint val="80000"/>
                    <a:satMod val="120000"/>
                    <a:lumMod val="180000"/>
                  </a:schemeClr>
                </a:duotone>
              </a:blip>
              <a:stretch>
                <a:fillRect l="-114598" r="-265621" b="-2868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20">
              <a:extLst>
                <a:ext uri="{FF2B5EF4-FFF2-40B4-BE49-F238E27FC236}">
                  <a16:creationId xmlns:a16="http://schemas.microsoft.com/office/drawing/2014/main" id="{03DB1AC6-5430-4CD3-BD83-86E675A11A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white">
            <a:xfrm>
              <a:off x="2211875" y="5257482"/>
              <a:ext cx="2586931" cy="1619837"/>
            </a:xfrm>
            <a:custGeom>
              <a:avLst/>
              <a:gdLst>
                <a:gd name="connsiteX0" fmla="*/ 0 w 2611581"/>
                <a:gd name="connsiteY0" fmla="*/ 0 h 4303713"/>
                <a:gd name="connsiteX1" fmla="*/ 2611581 w 2611581"/>
                <a:gd name="connsiteY1" fmla="*/ 0 h 4303713"/>
                <a:gd name="connsiteX2" fmla="*/ 2611581 w 2611581"/>
                <a:gd name="connsiteY2" fmla="*/ 4303713 h 4303713"/>
                <a:gd name="connsiteX3" fmla="*/ 0 w 2611581"/>
                <a:gd name="connsiteY3" fmla="*/ 4303713 h 4303713"/>
                <a:gd name="connsiteX4" fmla="*/ 0 w 2611581"/>
                <a:gd name="connsiteY4" fmla="*/ 0 h 4303713"/>
                <a:gd name="connsiteX0" fmla="*/ 0 w 2611581"/>
                <a:gd name="connsiteY0" fmla="*/ 0 h 4314104"/>
                <a:gd name="connsiteX1" fmla="*/ 2611581 w 2611581"/>
                <a:gd name="connsiteY1" fmla="*/ 0 h 4314104"/>
                <a:gd name="connsiteX2" fmla="*/ 2611581 w 2611581"/>
                <a:gd name="connsiteY2" fmla="*/ 4303713 h 4314104"/>
                <a:gd name="connsiteX3" fmla="*/ 1693718 w 2611581"/>
                <a:gd name="connsiteY3" fmla="*/ 4314104 h 4314104"/>
                <a:gd name="connsiteX4" fmla="*/ 0 w 2611581"/>
                <a:gd name="connsiteY4" fmla="*/ 0 h 4314104"/>
                <a:gd name="connsiteX0" fmla="*/ 0 w 2611581"/>
                <a:gd name="connsiteY0" fmla="*/ 0 h 4314104"/>
                <a:gd name="connsiteX1" fmla="*/ 2611581 w 2611581"/>
                <a:gd name="connsiteY1" fmla="*/ 0 h 4314104"/>
                <a:gd name="connsiteX2" fmla="*/ 2611581 w 2611581"/>
                <a:gd name="connsiteY2" fmla="*/ 4303713 h 4314104"/>
                <a:gd name="connsiteX3" fmla="*/ 1963882 w 2611581"/>
                <a:gd name="connsiteY3" fmla="*/ 4314104 h 4314104"/>
                <a:gd name="connsiteX4" fmla="*/ 0 w 2611581"/>
                <a:gd name="connsiteY4" fmla="*/ 0 h 4314104"/>
                <a:gd name="connsiteX0" fmla="*/ 0 w 2611581"/>
                <a:gd name="connsiteY0" fmla="*/ 0 h 4303713"/>
                <a:gd name="connsiteX1" fmla="*/ 2611581 w 2611581"/>
                <a:gd name="connsiteY1" fmla="*/ 0 h 4303713"/>
                <a:gd name="connsiteX2" fmla="*/ 2611581 w 2611581"/>
                <a:gd name="connsiteY2" fmla="*/ 4303713 h 4303713"/>
                <a:gd name="connsiteX3" fmla="*/ 2213264 w 2611581"/>
                <a:gd name="connsiteY3" fmla="*/ 4293322 h 4303713"/>
                <a:gd name="connsiteX4" fmla="*/ 0 w 2611581"/>
                <a:gd name="connsiteY4" fmla="*/ 0 h 4303713"/>
                <a:gd name="connsiteX0" fmla="*/ 0 w 2611581"/>
                <a:gd name="connsiteY0" fmla="*/ 0 h 4303713"/>
                <a:gd name="connsiteX1" fmla="*/ 2611581 w 2611581"/>
                <a:gd name="connsiteY1" fmla="*/ 0 h 4303713"/>
                <a:gd name="connsiteX2" fmla="*/ 2611581 w 2611581"/>
                <a:gd name="connsiteY2" fmla="*/ 4303713 h 4303713"/>
                <a:gd name="connsiteX3" fmla="*/ 2171701 w 2611581"/>
                <a:gd name="connsiteY3" fmla="*/ 3638695 h 4303713"/>
                <a:gd name="connsiteX4" fmla="*/ 0 w 2611581"/>
                <a:gd name="connsiteY4" fmla="*/ 0 h 4303713"/>
                <a:gd name="connsiteX0" fmla="*/ 0 w 2720934"/>
                <a:gd name="connsiteY0" fmla="*/ 268283 h 4303713"/>
                <a:gd name="connsiteX1" fmla="*/ 2720934 w 2720934"/>
                <a:gd name="connsiteY1" fmla="*/ 0 h 4303713"/>
                <a:gd name="connsiteX2" fmla="*/ 2720934 w 2720934"/>
                <a:gd name="connsiteY2" fmla="*/ 4303713 h 4303713"/>
                <a:gd name="connsiteX3" fmla="*/ 2281054 w 2720934"/>
                <a:gd name="connsiteY3" fmla="*/ 3638695 h 4303713"/>
                <a:gd name="connsiteX4" fmla="*/ 0 w 2720934"/>
                <a:gd name="connsiteY4" fmla="*/ 268283 h 4303713"/>
                <a:gd name="connsiteX0" fmla="*/ 0 w 2720934"/>
                <a:gd name="connsiteY0" fmla="*/ 268283 h 4303713"/>
                <a:gd name="connsiteX1" fmla="*/ 2720934 w 2720934"/>
                <a:gd name="connsiteY1" fmla="*/ 0 h 4303713"/>
                <a:gd name="connsiteX2" fmla="*/ 2720934 w 2720934"/>
                <a:gd name="connsiteY2" fmla="*/ 4303713 h 4303713"/>
                <a:gd name="connsiteX3" fmla="*/ 2264231 w 2720934"/>
                <a:gd name="connsiteY3" fmla="*/ 3717600 h 4303713"/>
                <a:gd name="connsiteX4" fmla="*/ 0 w 2720934"/>
                <a:gd name="connsiteY4" fmla="*/ 268283 h 4303713"/>
                <a:gd name="connsiteX0" fmla="*/ 0 w 2720934"/>
                <a:gd name="connsiteY0" fmla="*/ 268283 h 4335275"/>
                <a:gd name="connsiteX1" fmla="*/ 2720934 w 2720934"/>
                <a:gd name="connsiteY1" fmla="*/ 0 h 4335275"/>
                <a:gd name="connsiteX2" fmla="*/ 2653639 w 2720934"/>
                <a:gd name="connsiteY2" fmla="*/ 4335275 h 4335275"/>
                <a:gd name="connsiteX3" fmla="*/ 2264231 w 2720934"/>
                <a:gd name="connsiteY3" fmla="*/ 3717600 h 4335275"/>
                <a:gd name="connsiteX4" fmla="*/ 0 w 2720934"/>
                <a:gd name="connsiteY4" fmla="*/ 268283 h 4335275"/>
                <a:gd name="connsiteX0" fmla="*/ 0 w 2737757"/>
                <a:gd name="connsiteY0" fmla="*/ 236721 h 4335275"/>
                <a:gd name="connsiteX1" fmla="*/ 2737757 w 2737757"/>
                <a:gd name="connsiteY1" fmla="*/ 0 h 4335275"/>
                <a:gd name="connsiteX2" fmla="*/ 2670462 w 2737757"/>
                <a:gd name="connsiteY2" fmla="*/ 4335275 h 4335275"/>
                <a:gd name="connsiteX3" fmla="*/ 2281054 w 2737757"/>
                <a:gd name="connsiteY3" fmla="*/ 3717600 h 4335275"/>
                <a:gd name="connsiteX4" fmla="*/ 0 w 2737757"/>
                <a:gd name="connsiteY4" fmla="*/ 236721 h 4335275"/>
                <a:gd name="connsiteX0" fmla="*/ 0 w 2729346"/>
                <a:gd name="connsiteY0" fmla="*/ 0 h 4098554"/>
                <a:gd name="connsiteX1" fmla="*/ 2729346 w 2729346"/>
                <a:gd name="connsiteY1" fmla="*/ 126250 h 4098554"/>
                <a:gd name="connsiteX2" fmla="*/ 2670462 w 2729346"/>
                <a:gd name="connsiteY2" fmla="*/ 4098554 h 4098554"/>
                <a:gd name="connsiteX3" fmla="*/ 2281054 w 2729346"/>
                <a:gd name="connsiteY3" fmla="*/ 3480879 h 4098554"/>
                <a:gd name="connsiteX4" fmla="*/ 0 w 2729346"/>
                <a:gd name="connsiteY4" fmla="*/ 0 h 4098554"/>
                <a:gd name="connsiteX0" fmla="*/ 0 w 2720934"/>
                <a:gd name="connsiteY0" fmla="*/ 0 h 4098554"/>
                <a:gd name="connsiteX1" fmla="*/ 2720934 w 2720934"/>
                <a:gd name="connsiteY1" fmla="*/ 31562 h 4098554"/>
                <a:gd name="connsiteX2" fmla="*/ 2670462 w 2720934"/>
                <a:gd name="connsiteY2" fmla="*/ 4098554 h 4098554"/>
                <a:gd name="connsiteX3" fmla="*/ 2281054 w 2720934"/>
                <a:gd name="connsiteY3" fmla="*/ 3480879 h 4098554"/>
                <a:gd name="connsiteX4" fmla="*/ 0 w 2720934"/>
                <a:gd name="connsiteY4" fmla="*/ 0 h 4098554"/>
                <a:gd name="connsiteX0" fmla="*/ 0 w 2720934"/>
                <a:gd name="connsiteY0" fmla="*/ 15782 h 4114336"/>
                <a:gd name="connsiteX1" fmla="*/ 2720934 w 2720934"/>
                <a:gd name="connsiteY1" fmla="*/ 0 h 4114336"/>
                <a:gd name="connsiteX2" fmla="*/ 2670462 w 2720934"/>
                <a:gd name="connsiteY2" fmla="*/ 4114336 h 4114336"/>
                <a:gd name="connsiteX3" fmla="*/ 2281054 w 2720934"/>
                <a:gd name="connsiteY3" fmla="*/ 3496661 h 4114336"/>
                <a:gd name="connsiteX4" fmla="*/ 0 w 2720934"/>
                <a:gd name="connsiteY4" fmla="*/ 15782 h 4114336"/>
                <a:gd name="connsiteX0" fmla="*/ 0 w 2820289"/>
                <a:gd name="connsiteY0" fmla="*/ 15782 h 4114336"/>
                <a:gd name="connsiteX1" fmla="*/ 2820289 w 2820289"/>
                <a:gd name="connsiteY1" fmla="*/ 0 h 4114336"/>
                <a:gd name="connsiteX2" fmla="*/ 2769817 w 2820289"/>
                <a:gd name="connsiteY2" fmla="*/ 4114336 h 4114336"/>
                <a:gd name="connsiteX3" fmla="*/ 2380409 w 2820289"/>
                <a:gd name="connsiteY3" fmla="*/ 3496661 h 4114336"/>
                <a:gd name="connsiteX4" fmla="*/ 0 w 2820289"/>
                <a:gd name="connsiteY4" fmla="*/ 15782 h 4114336"/>
                <a:gd name="connsiteX0" fmla="*/ 0 w 2820289"/>
                <a:gd name="connsiteY0" fmla="*/ 15782 h 4114336"/>
                <a:gd name="connsiteX1" fmla="*/ 2820289 w 2820289"/>
                <a:gd name="connsiteY1" fmla="*/ 0 h 4114336"/>
                <a:gd name="connsiteX2" fmla="*/ 2769817 w 2820289"/>
                <a:gd name="connsiteY2" fmla="*/ 4114336 h 4114336"/>
                <a:gd name="connsiteX3" fmla="*/ 2362876 w 2820289"/>
                <a:gd name="connsiteY3" fmla="*/ 3517980 h 4114336"/>
                <a:gd name="connsiteX4" fmla="*/ 0 w 2820289"/>
                <a:gd name="connsiteY4" fmla="*/ 15782 h 4114336"/>
                <a:gd name="connsiteX0" fmla="*/ 0 w 2820289"/>
                <a:gd name="connsiteY0" fmla="*/ 15782 h 4114336"/>
                <a:gd name="connsiteX1" fmla="*/ 2820289 w 2820289"/>
                <a:gd name="connsiteY1" fmla="*/ 0 h 4114336"/>
                <a:gd name="connsiteX2" fmla="*/ 2763972 w 2820289"/>
                <a:gd name="connsiteY2" fmla="*/ 4114336 h 4114336"/>
                <a:gd name="connsiteX3" fmla="*/ 2362876 w 2820289"/>
                <a:gd name="connsiteY3" fmla="*/ 3517980 h 4114336"/>
                <a:gd name="connsiteX4" fmla="*/ 0 w 2820289"/>
                <a:gd name="connsiteY4" fmla="*/ 15782 h 4114336"/>
                <a:gd name="connsiteX0" fmla="*/ 0 w 3721149"/>
                <a:gd name="connsiteY0" fmla="*/ 0 h 4269703"/>
                <a:gd name="connsiteX1" fmla="*/ 3721149 w 3721149"/>
                <a:gd name="connsiteY1" fmla="*/ 155367 h 4269703"/>
                <a:gd name="connsiteX2" fmla="*/ 3664832 w 3721149"/>
                <a:gd name="connsiteY2" fmla="*/ 4269703 h 4269703"/>
                <a:gd name="connsiteX3" fmla="*/ 3263736 w 3721149"/>
                <a:gd name="connsiteY3" fmla="*/ 3673347 h 4269703"/>
                <a:gd name="connsiteX4" fmla="*/ 0 w 3721149"/>
                <a:gd name="connsiteY4" fmla="*/ 0 h 4269703"/>
                <a:gd name="connsiteX0" fmla="*/ 0 w 3721149"/>
                <a:gd name="connsiteY0" fmla="*/ 0 h 4289488"/>
                <a:gd name="connsiteX1" fmla="*/ 3721149 w 3721149"/>
                <a:gd name="connsiteY1" fmla="*/ 155367 h 4289488"/>
                <a:gd name="connsiteX2" fmla="*/ 3664832 w 3721149"/>
                <a:gd name="connsiteY2" fmla="*/ 4269703 h 4289488"/>
                <a:gd name="connsiteX3" fmla="*/ 1705997 w 3721149"/>
                <a:gd name="connsiteY3" fmla="*/ 4289488 h 4289488"/>
                <a:gd name="connsiteX4" fmla="*/ 0 w 3721149"/>
                <a:gd name="connsiteY4" fmla="*/ 0 h 4289488"/>
                <a:gd name="connsiteX0" fmla="*/ 0 w 3664846"/>
                <a:gd name="connsiteY0" fmla="*/ 15785 h 4305273"/>
                <a:gd name="connsiteX1" fmla="*/ 3664846 w 3664846"/>
                <a:gd name="connsiteY1" fmla="*/ 0 h 4305273"/>
                <a:gd name="connsiteX2" fmla="*/ 3664832 w 3664846"/>
                <a:gd name="connsiteY2" fmla="*/ 4285488 h 4305273"/>
                <a:gd name="connsiteX3" fmla="*/ 1705997 w 3664846"/>
                <a:gd name="connsiteY3" fmla="*/ 4305273 h 4305273"/>
                <a:gd name="connsiteX4" fmla="*/ 0 w 3664846"/>
                <a:gd name="connsiteY4" fmla="*/ 15785 h 43052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64846" h="4305273">
                  <a:moveTo>
                    <a:pt x="0" y="15785"/>
                  </a:moveTo>
                  <a:lnTo>
                    <a:pt x="3664846" y="0"/>
                  </a:lnTo>
                  <a:cubicBezTo>
                    <a:pt x="3664841" y="1428496"/>
                    <a:pt x="3664837" y="2856992"/>
                    <a:pt x="3664832" y="4285488"/>
                  </a:cubicBezTo>
                  <a:lnTo>
                    <a:pt x="1705997" y="4305273"/>
                  </a:lnTo>
                  <a:lnTo>
                    <a:pt x="0" y="15785"/>
                  </a:lnTo>
                  <a:close/>
                </a:path>
              </a:pathLst>
            </a:custGeom>
            <a:blipFill rotWithShape="0">
              <a:blip r:embed="rId2">
                <a:duotone>
                  <a:schemeClr val="bg2">
                    <a:shade val="76000"/>
                    <a:satMod val="180000"/>
                  </a:schemeClr>
                  <a:schemeClr val="bg2">
                    <a:tint val="80000"/>
                    <a:satMod val="120000"/>
                    <a:lumMod val="180000"/>
                  </a:schemeClr>
                </a:duotone>
              </a:blip>
              <a:stretch>
                <a:fillRect l="-163116" t="-323529" r="-39825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 name="Group 14">
            <a:extLst>
              <a:ext uri="{FF2B5EF4-FFF2-40B4-BE49-F238E27FC236}">
                <a16:creationId xmlns:a16="http://schemas.microsoft.com/office/drawing/2014/main" id="{78326E10-C8CB-487F-A110-F861268DE6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360612" y="0"/>
            <a:ext cx="2436813" cy="6858001"/>
            <a:chOff x="1320800" y="0"/>
            <a:chExt cx="2436813" cy="6858001"/>
          </a:xfrm>
        </p:grpSpPr>
        <p:sp>
          <p:nvSpPr>
            <p:cNvPr id="16" name="Freeform 6">
              <a:extLst>
                <a:ext uri="{FF2B5EF4-FFF2-40B4-BE49-F238E27FC236}">
                  <a16:creationId xmlns:a16="http://schemas.microsoft.com/office/drawing/2014/main" id="{3279962B-46D2-4E19-B632-39B80D1E80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txBody>
            <a:bodyPr/>
            <a:lstStyle/>
            <a:p>
              <a:endParaRPr lang="en-IN"/>
            </a:p>
          </p:txBody>
        </p:sp>
        <p:sp>
          <p:nvSpPr>
            <p:cNvPr id="17" name="Freeform 7">
              <a:extLst>
                <a:ext uri="{FF2B5EF4-FFF2-40B4-BE49-F238E27FC236}">
                  <a16:creationId xmlns:a16="http://schemas.microsoft.com/office/drawing/2014/main" id="{321A335A-53CB-4C17-AB51-5D9C2DCB45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txBody>
            <a:bodyPr/>
            <a:lstStyle/>
            <a:p>
              <a:endParaRPr lang="en-IN"/>
            </a:p>
          </p:txBody>
        </p:sp>
        <p:sp>
          <p:nvSpPr>
            <p:cNvPr id="18" name="Freeform 8">
              <a:extLst>
                <a:ext uri="{FF2B5EF4-FFF2-40B4-BE49-F238E27FC236}">
                  <a16:creationId xmlns:a16="http://schemas.microsoft.com/office/drawing/2014/main" id="{A0E0D557-405B-469F-AEDE-4E3404AA41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txBody>
            <a:bodyPr/>
            <a:lstStyle/>
            <a:p>
              <a:endParaRPr lang="en-IN"/>
            </a:p>
          </p:txBody>
        </p:sp>
        <p:sp>
          <p:nvSpPr>
            <p:cNvPr id="19" name="Freeform 9">
              <a:extLst>
                <a:ext uri="{FF2B5EF4-FFF2-40B4-BE49-F238E27FC236}">
                  <a16:creationId xmlns:a16="http://schemas.microsoft.com/office/drawing/2014/main" id="{D8D4E62F-9393-40A6-9E85-9F3B59C462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txBody>
            <a:bodyPr/>
            <a:lstStyle/>
            <a:p>
              <a:endParaRPr lang="en-IN"/>
            </a:p>
          </p:txBody>
        </p:sp>
        <p:sp>
          <p:nvSpPr>
            <p:cNvPr id="20" name="Freeform 10">
              <a:extLst>
                <a:ext uri="{FF2B5EF4-FFF2-40B4-BE49-F238E27FC236}">
                  <a16:creationId xmlns:a16="http://schemas.microsoft.com/office/drawing/2014/main" id="{FABD11B1-DE89-45BC-8204-968C88AADC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txBody>
            <a:bodyPr/>
            <a:lstStyle/>
            <a:p>
              <a:endParaRPr lang="en-IN"/>
            </a:p>
          </p:txBody>
        </p:sp>
        <p:sp>
          <p:nvSpPr>
            <p:cNvPr id="21" name="Freeform 11">
              <a:extLst>
                <a:ext uri="{FF2B5EF4-FFF2-40B4-BE49-F238E27FC236}">
                  <a16:creationId xmlns:a16="http://schemas.microsoft.com/office/drawing/2014/main" id="{AFA4965A-1FBC-44B8-B96A-3F5275C3AE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txBody>
            <a:bodyPr/>
            <a:lstStyle/>
            <a:p>
              <a:endParaRPr lang="en-IN"/>
            </a:p>
          </p:txBody>
        </p:sp>
      </p:grpSp>
      <p:sp>
        <p:nvSpPr>
          <p:cNvPr id="2" name="Title 1">
            <a:extLst>
              <a:ext uri="{FF2B5EF4-FFF2-40B4-BE49-F238E27FC236}">
                <a16:creationId xmlns:a16="http://schemas.microsoft.com/office/drawing/2014/main" id="{A6C7274F-C2CB-F2A2-1199-FB39E07A391B}"/>
              </a:ext>
            </a:extLst>
          </p:cNvPr>
          <p:cNvSpPr>
            <a:spLocks noGrp="1"/>
          </p:cNvSpPr>
          <p:nvPr>
            <p:ph type="title"/>
          </p:nvPr>
        </p:nvSpPr>
        <p:spPr>
          <a:xfrm>
            <a:off x="3843867" y="165467"/>
            <a:ext cx="7345891" cy="558384"/>
          </a:xfrm>
        </p:spPr>
        <p:txBody>
          <a:bodyPr>
            <a:normAutofit fontScale="90000"/>
          </a:bodyPr>
          <a:lstStyle/>
          <a:p>
            <a:r>
              <a:rPr lang="en-IN" dirty="0"/>
              <a:t>OBJECTIVE</a:t>
            </a:r>
          </a:p>
        </p:txBody>
      </p:sp>
      <p:pic>
        <p:nvPicPr>
          <p:cNvPr id="5" name="Picture 4" descr="Speedometer">
            <a:extLst>
              <a:ext uri="{FF2B5EF4-FFF2-40B4-BE49-F238E27FC236}">
                <a16:creationId xmlns:a16="http://schemas.microsoft.com/office/drawing/2014/main" id="{7B2AFBED-ABCC-91E8-AFFF-91B5ED010B29}"/>
              </a:ext>
            </a:extLst>
          </p:cNvPr>
          <p:cNvPicPr>
            <a:picLocks noChangeAspect="1"/>
          </p:cNvPicPr>
          <p:nvPr/>
        </p:nvPicPr>
        <p:blipFill>
          <a:blip r:embed="rId3"/>
          <a:srcRect l="35428" r="33174"/>
          <a:stretch>
            <a:fillRect/>
          </a:stretch>
        </p:blipFill>
        <p:spPr>
          <a:xfrm>
            <a:off x="20" y="10"/>
            <a:ext cx="3459143" cy="6857990"/>
          </a:xfrm>
          <a:custGeom>
            <a:avLst/>
            <a:gdLst/>
            <a:ahLst/>
            <a:cxnLst/>
            <a:rect l="l" t="t" r="r" b="b"/>
            <a:pathLst>
              <a:path w="3458633" h="6858000">
                <a:moveTo>
                  <a:pt x="0" y="0"/>
                </a:moveTo>
                <a:lnTo>
                  <a:pt x="3174999" y="0"/>
                </a:lnTo>
                <a:lnTo>
                  <a:pt x="2294466" y="5223932"/>
                </a:lnTo>
                <a:lnTo>
                  <a:pt x="3458633" y="6853767"/>
                </a:lnTo>
                <a:lnTo>
                  <a:pt x="0" y="6858000"/>
                </a:lnTo>
                <a:lnTo>
                  <a:pt x="0" y="0"/>
                </a:lnTo>
                <a:close/>
              </a:path>
            </a:pathLst>
          </a:custGeom>
          <a:ln w="38100">
            <a:noFill/>
          </a:ln>
          <a:effectLst/>
        </p:spPr>
      </p:pic>
      <p:sp>
        <p:nvSpPr>
          <p:cNvPr id="3" name="Content Placeholder 2">
            <a:extLst>
              <a:ext uri="{FF2B5EF4-FFF2-40B4-BE49-F238E27FC236}">
                <a16:creationId xmlns:a16="http://schemas.microsoft.com/office/drawing/2014/main" id="{F0BE372B-CD34-80C8-31F7-C09F648B8C2D}"/>
              </a:ext>
            </a:extLst>
          </p:cNvPr>
          <p:cNvSpPr>
            <a:spLocks noGrp="1"/>
          </p:cNvSpPr>
          <p:nvPr>
            <p:ph idx="1"/>
          </p:nvPr>
        </p:nvSpPr>
        <p:spPr>
          <a:xfrm>
            <a:off x="3091945" y="1125213"/>
            <a:ext cx="4104712" cy="5567320"/>
          </a:xfrm>
        </p:spPr>
        <p:txBody>
          <a:bodyPr>
            <a:normAutofit/>
          </a:bodyPr>
          <a:lstStyle/>
          <a:p>
            <a:pPr lvl="1"/>
            <a:r>
              <a:rPr lang="en-US" dirty="0"/>
              <a:t>The objective of this project is to analyze NCR ride booking data to evaluate operational performance, revenue trends, customer behavior, and driver efficiency. The dashboard aims to identify key business insights such as booking distribution, cancellation patterns, vehicle-wise revenue contribution, payment preferences, and driver ratings to support data-driven decision-making and improve overall service quality.</a:t>
            </a:r>
          </a:p>
          <a:p>
            <a:endParaRPr lang="en-IN" dirty="0"/>
          </a:p>
        </p:txBody>
      </p:sp>
      <p:pic>
        <p:nvPicPr>
          <p:cNvPr id="3074" name="Picture 2">
            <a:extLst>
              <a:ext uri="{FF2B5EF4-FFF2-40B4-BE49-F238E27FC236}">
                <a16:creationId xmlns:a16="http://schemas.microsoft.com/office/drawing/2014/main" id="{8F5C8D55-5487-C48D-0173-E7D482E41CA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75104" y="723851"/>
            <a:ext cx="4754841" cy="61341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80129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1C78354C-C1EB-4317-9DC2-7A4AE1F13CB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0812" y="0"/>
            <a:ext cx="2436813" cy="6858001"/>
            <a:chOff x="1320800" y="0"/>
            <a:chExt cx="2436813" cy="6858001"/>
          </a:xfrm>
        </p:grpSpPr>
        <p:sp>
          <p:nvSpPr>
            <p:cNvPr id="12" name="Freeform 6">
              <a:extLst>
                <a:ext uri="{FF2B5EF4-FFF2-40B4-BE49-F238E27FC236}">
                  <a16:creationId xmlns:a16="http://schemas.microsoft.com/office/drawing/2014/main" id="{B7F3000C-E62F-41EF-B26C-43740EDE14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txBody>
            <a:bodyPr/>
            <a:lstStyle/>
            <a:p>
              <a:endParaRPr lang="en-IN"/>
            </a:p>
          </p:txBody>
        </p:sp>
        <p:sp>
          <p:nvSpPr>
            <p:cNvPr id="13" name="Freeform 7">
              <a:extLst>
                <a:ext uri="{FF2B5EF4-FFF2-40B4-BE49-F238E27FC236}">
                  <a16:creationId xmlns:a16="http://schemas.microsoft.com/office/drawing/2014/main" id="{8B8C31FF-E28B-4902-9070-E4ED1395D9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txBody>
            <a:bodyPr/>
            <a:lstStyle/>
            <a:p>
              <a:endParaRPr lang="en-IN"/>
            </a:p>
          </p:txBody>
        </p:sp>
        <p:sp>
          <p:nvSpPr>
            <p:cNvPr id="14" name="Freeform 8">
              <a:extLst>
                <a:ext uri="{FF2B5EF4-FFF2-40B4-BE49-F238E27FC236}">
                  <a16:creationId xmlns:a16="http://schemas.microsoft.com/office/drawing/2014/main" id="{168F2688-1110-4BC0-9AAC-10D74DE369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txBody>
            <a:bodyPr/>
            <a:lstStyle/>
            <a:p>
              <a:endParaRPr lang="en-IN"/>
            </a:p>
          </p:txBody>
        </p:sp>
        <p:sp>
          <p:nvSpPr>
            <p:cNvPr id="15" name="Freeform 9">
              <a:extLst>
                <a:ext uri="{FF2B5EF4-FFF2-40B4-BE49-F238E27FC236}">
                  <a16:creationId xmlns:a16="http://schemas.microsoft.com/office/drawing/2014/main" id="{5CD49FE9-A25C-4E16-8AEA-68DD419A5F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txBody>
            <a:bodyPr/>
            <a:lstStyle/>
            <a:p>
              <a:endParaRPr lang="en-IN"/>
            </a:p>
          </p:txBody>
        </p:sp>
        <p:sp>
          <p:nvSpPr>
            <p:cNvPr id="16" name="Freeform 10">
              <a:extLst>
                <a:ext uri="{FF2B5EF4-FFF2-40B4-BE49-F238E27FC236}">
                  <a16:creationId xmlns:a16="http://schemas.microsoft.com/office/drawing/2014/main" id="{14F1D10A-5169-4727-8DC0-69AF6E62F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txBody>
            <a:bodyPr/>
            <a:lstStyle/>
            <a:p>
              <a:endParaRPr lang="en-IN"/>
            </a:p>
          </p:txBody>
        </p:sp>
        <p:sp>
          <p:nvSpPr>
            <p:cNvPr id="17" name="Freeform 11">
              <a:extLst>
                <a:ext uri="{FF2B5EF4-FFF2-40B4-BE49-F238E27FC236}">
                  <a16:creationId xmlns:a16="http://schemas.microsoft.com/office/drawing/2014/main" id="{CDEAD526-E7EB-4732-B1B5-8A4AE74FC4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txBody>
            <a:bodyPr/>
            <a:lstStyle/>
            <a:p>
              <a:endParaRPr lang="en-IN"/>
            </a:p>
          </p:txBody>
        </p:sp>
      </p:grpSp>
      <p:pic>
        <p:nvPicPr>
          <p:cNvPr id="5" name="Picture 4">
            <a:extLst>
              <a:ext uri="{FF2B5EF4-FFF2-40B4-BE49-F238E27FC236}">
                <a16:creationId xmlns:a16="http://schemas.microsoft.com/office/drawing/2014/main" id="{7F6C887E-6818-9669-7A74-F34804DFA4AA}"/>
              </a:ext>
            </a:extLst>
          </p:cNvPr>
          <p:cNvPicPr>
            <a:picLocks noChangeAspect="1"/>
          </p:cNvPicPr>
          <p:nvPr/>
        </p:nvPicPr>
        <p:blipFill>
          <a:blip r:embed="rId3"/>
          <a:stretch>
            <a:fillRect/>
          </a:stretch>
        </p:blipFill>
        <p:spPr>
          <a:xfrm>
            <a:off x="5817955" y="1196993"/>
            <a:ext cx="2121408" cy="740970"/>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pic>
      <p:pic>
        <p:nvPicPr>
          <p:cNvPr id="3" name="Picture 2">
            <a:extLst>
              <a:ext uri="{FF2B5EF4-FFF2-40B4-BE49-F238E27FC236}">
                <a16:creationId xmlns:a16="http://schemas.microsoft.com/office/drawing/2014/main" id="{77AA198E-9AF8-249C-2ADE-EA29BDE3B78F}"/>
              </a:ext>
            </a:extLst>
          </p:cNvPr>
          <p:cNvPicPr>
            <a:picLocks noChangeAspect="1"/>
          </p:cNvPicPr>
          <p:nvPr/>
        </p:nvPicPr>
        <p:blipFill>
          <a:blip r:embed="rId4"/>
          <a:stretch>
            <a:fillRect/>
          </a:stretch>
        </p:blipFill>
        <p:spPr>
          <a:xfrm>
            <a:off x="2235520" y="1217547"/>
            <a:ext cx="2121408" cy="734730"/>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pic>
      <p:pic>
        <p:nvPicPr>
          <p:cNvPr id="4" name="Picture 3">
            <a:extLst>
              <a:ext uri="{FF2B5EF4-FFF2-40B4-BE49-F238E27FC236}">
                <a16:creationId xmlns:a16="http://schemas.microsoft.com/office/drawing/2014/main" id="{B547B147-E778-A71F-0237-30DA25154AFA}"/>
              </a:ext>
            </a:extLst>
          </p:cNvPr>
          <p:cNvPicPr>
            <a:picLocks noChangeAspect="1"/>
          </p:cNvPicPr>
          <p:nvPr/>
        </p:nvPicPr>
        <p:blipFill>
          <a:blip r:embed="rId5"/>
          <a:stretch>
            <a:fillRect/>
          </a:stretch>
        </p:blipFill>
        <p:spPr>
          <a:xfrm>
            <a:off x="9381613" y="1174441"/>
            <a:ext cx="2121408" cy="740970"/>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pic>
      <p:sp>
        <p:nvSpPr>
          <p:cNvPr id="6" name="TextBox 5">
            <a:extLst>
              <a:ext uri="{FF2B5EF4-FFF2-40B4-BE49-F238E27FC236}">
                <a16:creationId xmlns:a16="http://schemas.microsoft.com/office/drawing/2014/main" id="{A5C7A0E5-5A24-C5BE-E089-9613523C114F}"/>
              </a:ext>
            </a:extLst>
          </p:cNvPr>
          <p:cNvSpPr txBox="1"/>
          <p:nvPr/>
        </p:nvSpPr>
        <p:spPr>
          <a:xfrm>
            <a:off x="2998613" y="-753683"/>
            <a:ext cx="6885471" cy="3038164"/>
          </a:xfrm>
          <a:prstGeom prst="rect">
            <a:avLst/>
          </a:prstGeom>
        </p:spPr>
        <p:txBody>
          <a:bodyPr vert="horz" lIns="91440" tIns="45720" rIns="91440" bIns="45720" rtlCol="0" anchor="ctr">
            <a:normAutofit/>
          </a:bodyPr>
          <a:lstStyle/>
          <a:p>
            <a:pPr>
              <a:spcBef>
                <a:spcPct val="20000"/>
              </a:spcBef>
              <a:spcAft>
                <a:spcPts val="600"/>
              </a:spcAft>
              <a:buClr>
                <a:schemeClr val="accent1">
                  <a:lumMod val="75000"/>
                </a:schemeClr>
              </a:buClr>
              <a:buSzPct val="145000"/>
              <a:buFont typeface="Arial"/>
              <a:buChar char="•"/>
            </a:pPr>
            <a:r>
              <a:rPr lang="en-US" sz="2400" b="1" u="sng" dirty="0"/>
              <a:t>Cards</a:t>
            </a:r>
          </a:p>
          <a:p>
            <a:pPr>
              <a:spcBef>
                <a:spcPct val="20000"/>
              </a:spcBef>
              <a:spcAft>
                <a:spcPts val="600"/>
              </a:spcAft>
              <a:buClr>
                <a:schemeClr val="accent1">
                  <a:lumMod val="75000"/>
                </a:schemeClr>
              </a:buClr>
              <a:buSzPct val="145000"/>
              <a:buFont typeface="Arial"/>
              <a:buChar char="•"/>
            </a:pPr>
            <a:endParaRPr lang="en-US" dirty="0"/>
          </a:p>
        </p:txBody>
      </p:sp>
      <p:sp>
        <p:nvSpPr>
          <p:cNvPr id="2" name="TextBox 1">
            <a:extLst>
              <a:ext uri="{FF2B5EF4-FFF2-40B4-BE49-F238E27FC236}">
                <a16:creationId xmlns:a16="http://schemas.microsoft.com/office/drawing/2014/main" id="{DB008F46-264B-EBDA-EDDB-B086756CA93A}"/>
              </a:ext>
            </a:extLst>
          </p:cNvPr>
          <p:cNvSpPr txBox="1"/>
          <p:nvPr/>
        </p:nvSpPr>
        <p:spPr>
          <a:xfrm>
            <a:off x="1869059" y="2284481"/>
            <a:ext cx="9617069" cy="1200329"/>
          </a:xfrm>
          <a:prstGeom prst="rect">
            <a:avLst/>
          </a:prstGeom>
          <a:noFill/>
        </p:spPr>
        <p:txBody>
          <a:bodyPr wrap="square" rtlCol="0">
            <a:spAutoFit/>
          </a:bodyPr>
          <a:lstStyle/>
          <a:p>
            <a:r>
              <a:rPr lang="en-US" b="1" dirty="0"/>
              <a:t>📊 Total Bookings (150K)</a:t>
            </a:r>
            <a:r>
              <a:rPr lang="en-US" dirty="0"/>
              <a:t> represent the total number of ride requests made by customers during the selected period.</a:t>
            </a:r>
            <a:br>
              <a:rPr lang="en-US" dirty="0"/>
            </a:br>
            <a:r>
              <a:rPr lang="en-US" dirty="0"/>
              <a:t>It helps measure overall demand, customer engagement, and business activity levels.</a:t>
            </a:r>
          </a:p>
          <a:p>
            <a:endParaRPr lang="en-IN" dirty="0"/>
          </a:p>
        </p:txBody>
      </p:sp>
      <p:sp>
        <p:nvSpPr>
          <p:cNvPr id="7" name="TextBox 6">
            <a:extLst>
              <a:ext uri="{FF2B5EF4-FFF2-40B4-BE49-F238E27FC236}">
                <a16:creationId xmlns:a16="http://schemas.microsoft.com/office/drawing/2014/main" id="{BE568259-A2AF-F402-C654-37C54604586E}"/>
              </a:ext>
            </a:extLst>
          </p:cNvPr>
          <p:cNvSpPr txBox="1"/>
          <p:nvPr/>
        </p:nvSpPr>
        <p:spPr>
          <a:xfrm>
            <a:off x="1846262" y="3012276"/>
            <a:ext cx="9888538" cy="1200329"/>
          </a:xfrm>
          <a:prstGeom prst="rect">
            <a:avLst/>
          </a:prstGeom>
          <a:noFill/>
        </p:spPr>
        <p:txBody>
          <a:bodyPr wrap="square" rtlCol="0">
            <a:spAutoFit/>
          </a:bodyPr>
          <a:lstStyle/>
          <a:p>
            <a:endParaRPr lang="en-US" b="1" dirty="0"/>
          </a:p>
          <a:p>
            <a:r>
              <a:rPr lang="en-US" b="1" dirty="0"/>
              <a:t>💰 Total Revenue (51.85M)</a:t>
            </a:r>
            <a:r>
              <a:rPr lang="en-US" dirty="0"/>
              <a:t> represents the total income generated from all completed rides.</a:t>
            </a:r>
            <a:br>
              <a:rPr lang="en-US" dirty="0"/>
            </a:br>
            <a:r>
              <a:rPr lang="en-US" dirty="0"/>
              <a:t> It indicates the company’s financial performance and overall earnings from ride services.</a:t>
            </a:r>
          </a:p>
          <a:p>
            <a:endParaRPr lang="en-IN" dirty="0"/>
          </a:p>
        </p:txBody>
      </p:sp>
      <p:sp>
        <p:nvSpPr>
          <p:cNvPr id="8" name="TextBox 7">
            <a:extLst>
              <a:ext uri="{FF2B5EF4-FFF2-40B4-BE49-F238E27FC236}">
                <a16:creationId xmlns:a16="http://schemas.microsoft.com/office/drawing/2014/main" id="{948D6B15-104E-542A-DE59-0C9C63093137}"/>
              </a:ext>
            </a:extLst>
          </p:cNvPr>
          <p:cNvSpPr txBox="1"/>
          <p:nvPr/>
        </p:nvSpPr>
        <p:spPr>
          <a:xfrm>
            <a:off x="1820185" y="4120010"/>
            <a:ext cx="9682835" cy="1200329"/>
          </a:xfrm>
          <a:prstGeom prst="rect">
            <a:avLst/>
          </a:prstGeom>
          <a:noFill/>
        </p:spPr>
        <p:txBody>
          <a:bodyPr wrap="square" rtlCol="0">
            <a:spAutoFit/>
          </a:bodyPr>
          <a:lstStyle/>
          <a:p>
            <a:r>
              <a:rPr lang="en-US" b="1" dirty="0"/>
              <a:t>✅ Completed Rides (62%)</a:t>
            </a:r>
            <a:r>
              <a:rPr lang="en-US" dirty="0"/>
              <a:t> represent the percentage of total bookings that were successfully fulfilled.</a:t>
            </a:r>
            <a:br>
              <a:rPr lang="en-US" dirty="0"/>
            </a:br>
            <a:r>
              <a:rPr lang="en-US" dirty="0"/>
              <a:t>This KPI measures service efficiency and operational performance. A higher completion rate indicates better driver availability and customer satisfaction.</a:t>
            </a:r>
          </a:p>
        </p:txBody>
      </p:sp>
    </p:spTree>
    <p:extLst>
      <p:ext uri="{BB962C8B-B14F-4D97-AF65-F5344CB8AC3E}">
        <p14:creationId xmlns:p14="http://schemas.microsoft.com/office/powerpoint/2010/main" val="37375734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0CC5651-42AA-4067-B520-77FE730EEE81}"/>
              </a:ext>
            </a:extLst>
          </p:cNvPr>
          <p:cNvPicPr>
            <a:picLocks noChangeAspect="1"/>
          </p:cNvPicPr>
          <p:nvPr/>
        </p:nvPicPr>
        <p:blipFill>
          <a:blip r:embed="rId2"/>
          <a:stretch>
            <a:fillRect/>
          </a:stretch>
        </p:blipFill>
        <p:spPr>
          <a:xfrm>
            <a:off x="6770434" y="259330"/>
            <a:ext cx="3218202" cy="1196236"/>
          </a:xfrm>
          <a:prstGeom prst="rect">
            <a:avLst/>
          </a:prstGeom>
        </p:spPr>
      </p:pic>
      <p:sp>
        <p:nvSpPr>
          <p:cNvPr id="5" name="TextBox 4">
            <a:extLst>
              <a:ext uri="{FF2B5EF4-FFF2-40B4-BE49-F238E27FC236}">
                <a16:creationId xmlns:a16="http://schemas.microsoft.com/office/drawing/2014/main" id="{68B9F5A4-141E-7EE4-9089-398048DD4B5B}"/>
              </a:ext>
            </a:extLst>
          </p:cNvPr>
          <p:cNvSpPr txBox="1"/>
          <p:nvPr/>
        </p:nvSpPr>
        <p:spPr>
          <a:xfrm>
            <a:off x="3877181" y="389986"/>
            <a:ext cx="2028312" cy="584775"/>
          </a:xfrm>
          <a:prstGeom prst="rect">
            <a:avLst/>
          </a:prstGeom>
          <a:noFill/>
        </p:spPr>
        <p:txBody>
          <a:bodyPr wrap="none" rtlCol="0">
            <a:spAutoFit/>
          </a:bodyPr>
          <a:lstStyle/>
          <a:p>
            <a:pPr algn="ctr"/>
            <a:r>
              <a:rPr lang="en-IN" sz="3200" b="1" u="sng" dirty="0"/>
              <a:t>Multi-Card</a:t>
            </a:r>
          </a:p>
        </p:txBody>
      </p:sp>
      <p:sp>
        <p:nvSpPr>
          <p:cNvPr id="2" name="TextBox 1">
            <a:extLst>
              <a:ext uri="{FF2B5EF4-FFF2-40B4-BE49-F238E27FC236}">
                <a16:creationId xmlns:a16="http://schemas.microsoft.com/office/drawing/2014/main" id="{902083C5-C04F-5B66-0628-51E18D21EED1}"/>
              </a:ext>
            </a:extLst>
          </p:cNvPr>
          <p:cNvSpPr txBox="1"/>
          <p:nvPr/>
        </p:nvSpPr>
        <p:spPr>
          <a:xfrm>
            <a:off x="2527240" y="1455566"/>
            <a:ext cx="9818557" cy="2308324"/>
          </a:xfrm>
          <a:prstGeom prst="rect">
            <a:avLst/>
          </a:prstGeom>
          <a:noFill/>
        </p:spPr>
        <p:txBody>
          <a:bodyPr wrap="square" rtlCol="0">
            <a:spAutoFit/>
          </a:bodyPr>
          <a:lstStyle/>
          <a:p>
            <a:r>
              <a:rPr lang="en-US" b="1" dirty="0"/>
              <a:t>⏱ Average CTAT (Customer Trip Acceptance Time)</a:t>
            </a:r>
          </a:p>
          <a:p>
            <a:r>
              <a:rPr lang="en-US" b="1" dirty="0"/>
              <a:t>Average CTAT (19 minutes)</a:t>
            </a:r>
            <a:r>
              <a:rPr lang="en-US" dirty="0"/>
              <a:t> represents the average time taken from when a customer books a ride until the ride is accepted/confirmed. It helps in:</a:t>
            </a:r>
          </a:p>
          <a:p>
            <a:r>
              <a:rPr lang="en-US" dirty="0"/>
              <a:t>Measuring customer waiting time</a:t>
            </a:r>
          </a:p>
          <a:p>
            <a:r>
              <a:rPr lang="en-US" dirty="0"/>
              <a:t>Evaluating system efficiency</a:t>
            </a:r>
          </a:p>
          <a:p>
            <a:r>
              <a:rPr lang="en-US" dirty="0"/>
              <a:t>Identifying delays in ride allocation</a:t>
            </a:r>
          </a:p>
          <a:p>
            <a:r>
              <a:rPr lang="en-US" dirty="0"/>
              <a:t>Lower CTAT indicates faster service and better customer experience.</a:t>
            </a:r>
          </a:p>
          <a:p>
            <a:endParaRPr lang="en-IN" dirty="0"/>
          </a:p>
        </p:txBody>
      </p:sp>
      <p:sp>
        <p:nvSpPr>
          <p:cNvPr id="3" name="TextBox 2">
            <a:extLst>
              <a:ext uri="{FF2B5EF4-FFF2-40B4-BE49-F238E27FC236}">
                <a16:creationId xmlns:a16="http://schemas.microsoft.com/office/drawing/2014/main" id="{F0D38EB4-A55B-D2B7-AC94-3EF4CCC32C69}"/>
              </a:ext>
            </a:extLst>
          </p:cNvPr>
          <p:cNvSpPr txBox="1"/>
          <p:nvPr/>
        </p:nvSpPr>
        <p:spPr>
          <a:xfrm>
            <a:off x="2527239" y="3688325"/>
            <a:ext cx="9818557" cy="2308324"/>
          </a:xfrm>
          <a:prstGeom prst="rect">
            <a:avLst/>
          </a:prstGeom>
          <a:noFill/>
        </p:spPr>
        <p:txBody>
          <a:bodyPr wrap="square" rtlCol="0">
            <a:spAutoFit/>
          </a:bodyPr>
          <a:lstStyle/>
          <a:p>
            <a:r>
              <a:rPr lang="en-US" b="1" dirty="0"/>
              <a:t>🚗 Average VTAT (Vehicle Trip Arrival Time)</a:t>
            </a:r>
          </a:p>
          <a:p>
            <a:r>
              <a:rPr lang="en-US" b="1" dirty="0"/>
              <a:t>Average VTAT (7 minutes)</a:t>
            </a:r>
            <a:r>
              <a:rPr lang="en-US" dirty="0"/>
              <a:t> represents the average time taken for the assigned driver to arrive at the customer’s pickup location after accepting the ride. It helps in:</a:t>
            </a:r>
          </a:p>
          <a:p>
            <a:r>
              <a:rPr lang="en-US" dirty="0"/>
              <a:t>Measuring driver responsiveness</a:t>
            </a:r>
          </a:p>
          <a:p>
            <a:r>
              <a:rPr lang="en-US" dirty="0"/>
              <a:t>Evaluating fleet availability</a:t>
            </a:r>
          </a:p>
          <a:p>
            <a:r>
              <a:rPr lang="en-US" dirty="0"/>
              <a:t>Improving pickup efficiency</a:t>
            </a:r>
          </a:p>
          <a:p>
            <a:r>
              <a:rPr lang="en-US" dirty="0"/>
              <a:t>Lower VTAT indicates better operational performance and quicker service delivery.</a:t>
            </a:r>
          </a:p>
          <a:p>
            <a:endParaRPr lang="en-IN" dirty="0"/>
          </a:p>
        </p:txBody>
      </p:sp>
    </p:spTree>
    <p:extLst>
      <p:ext uri="{BB962C8B-B14F-4D97-AF65-F5344CB8AC3E}">
        <p14:creationId xmlns:p14="http://schemas.microsoft.com/office/powerpoint/2010/main" val="34949239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76FCBA9-980D-738E-BE21-8AE49E2ACB9E}"/>
              </a:ext>
            </a:extLst>
          </p:cNvPr>
          <p:cNvPicPr>
            <a:picLocks noChangeAspect="1"/>
          </p:cNvPicPr>
          <p:nvPr/>
        </p:nvPicPr>
        <p:blipFill>
          <a:blip r:embed="rId2"/>
          <a:stretch>
            <a:fillRect/>
          </a:stretch>
        </p:blipFill>
        <p:spPr>
          <a:xfrm>
            <a:off x="1348765" y="2270884"/>
            <a:ext cx="4663290" cy="3489397"/>
          </a:xfrm>
          <a:prstGeom prst="rect">
            <a:avLst/>
          </a:prstGeom>
        </p:spPr>
      </p:pic>
      <p:sp>
        <p:nvSpPr>
          <p:cNvPr id="3" name="TextBox 2">
            <a:extLst>
              <a:ext uri="{FF2B5EF4-FFF2-40B4-BE49-F238E27FC236}">
                <a16:creationId xmlns:a16="http://schemas.microsoft.com/office/drawing/2014/main" id="{56325489-6AFA-403F-450C-2B243004E70B}"/>
              </a:ext>
            </a:extLst>
          </p:cNvPr>
          <p:cNvSpPr txBox="1"/>
          <p:nvPr/>
        </p:nvSpPr>
        <p:spPr>
          <a:xfrm>
            <a:off x="1933732" y="479567"/>
            <a:ext cx="9946034" cy="2031325"/>
          </a:xfrm>
          <a:prstGeom prst="rect">
            <a:avLst/>
          </a:prstGeom>
          <a:noFill/>
        </p:spPr>
        <p:txBody>
          <a:bodyPr wrap="square" rtlCol="0">
            <a:spAutoFit/>
          </a:bodyPr>
          <a:lstStyle/>
          <a:p>
            <a:r>
              <a:rPr lang="en-US" dirty="0"/>
              <a:t>.</a:t>
            </a:r>
          </a:p>
          <a:p>
            <a:r>
              <a:rPr lang="en-US" b="1" dirty="0"/>
              <a:t>📊 Booking Status Distribution </a:t>
            </a:r>
          </a:p>
          <a:p>
            <a:pPr marL="285750" indent="-285750">
              <a:buFont typeface="Arial" panose="020B0604020202020204" pitchFamily="34" charset="0"/>
              <a:buChar char="•"/>
            </a:pPr>
            <a:r>
              <a:rPr lang="en-US" dirty="0"/>
              <a:t>Shows the percentage of rides that are </a:t>
            </a:r>
            <a:r>
              <a:rPr lang="en-US" b="1" dirty="0"/>
              <a:t>Completed, Cancelled (Driver/Customer), or Incomplete</a:t>
            </a:r>
            <a:r>
              <a:rPr lang="en-US" dirty="0"/>
              <a:t>.</a:t>
            </a:r>
          </a:p>
          <a:p>
            <a:pPr marL="285750" indent="-285750">
              <a:buFont typeface="Arial" panose="020B0604020202020204" pitchFamily="34" charset="0"/>
              <a:buChar char="•"/>
            </a:pPr>
            <a:r>
              <a:rPr lang="en-US" dirty="0"/>
              <a:t>It helps measure </a:t>
            </a:r>
            <a:r>
              <a:rPr lang="en-US" b="1" dirty="0"/>
              <a:t>service efficiency and cancellation trends</a:t>
            </a:r>
            <a:r>
              <a:rPr lang="en-US" dirty="0"/>
              <a:t>.</a:t>
            </a:r>
          </a:p>
          <a:p>
            <a:pPr marL="285750" indent="-285750">
              <a:buFont typeface="Arial" panose="020B0604020202020204" pitchFamily="34" charset="0"/>
              <a:buChar char="•"/>
            </a:pPr>
            <a:r>
              <a:rPr lang="en-US" dirty="0"/>
              <a:t> Higher completed rides indicate better operational performance</a:t>
            </a:r>
          </a:p>
          <a:p>
            <a:endParaRPr lang="en-US" dirty="0"/>
          </a:p>
          <a:p>
            <a:endParaRPr lang="en-IN" dirty="0"/>
          </a:p>
        </p:txBody>
      </p:sp>
      <p:sp>
        <p:nvSpPr>
          <p:cNvPr id="4" name="TextBox 3">
            <a:extLst>
              <a:ext uri="{FF2B5EF4-FFF2-40B4-BE49-F238E27FC236}">
                <a16:creationId xmlns:a16="http://schemas.microsoft.com/office/drawing/2014/main" id="{86A4864A-4CA8-1FA6-5CD9-1F7592A8E442}"/>
              </a:ext>
            </a:extLst>
          </p:cNvPr>
          <p:cNvSpPr txBox="1"/>
          <p:nvPr/>
        </p:nvSpPr>
        <p:spPr>
          <a:xfrm>
            <a:off x="4902545" y="248735"/>
            <a:ext cx="1778051" cy="461665"/>
          </a:xfrm>
          <a:prstGeom prst="rect">
            <a:avLst/>
          </a:prstGeom>
          <a:noFill/>
        </p:spPr>
        <p:txBody>
          <a:bodyPr wrap="none" rtlCol="0">
            <a:spAutoFit/>
          </a:bodyPr>
          <a:lstStyle/>
          <a:p>
            <a:r>
              <a:rPr lang="en-IN" sz="2400" b="1" u="sng" dirty="0"/>
              <a:t>Donut chart</a:t>
            </a:r>
          </a:p>
        </p:txBody>
      </p:sp>
      <p:pic>
        <p:nvPicPr>
          <p:cNvPr id="4098" name="Picture 2">
            <a:extLst>
              <a:ext uri="{FF2B5EF4-FFF2-40B4-BE49-F238E27FC236}">
                <a16:creationId xmlns:a16="http://schemas.microsoft.com/office/drawing/2014/main" id="{5960A88B-891D-E5CF-7638-A353883D63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9946" y="2270885"/>
            <a:ext cx="5699820" cy="45871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20805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8C21540-CF44-03F2-4BA3-F236E6550D6E}"/>
              </a:ext>
            </a:extLst>
          </p:cNvPr>
          <p:cNvPicPr>
            <a:picLocks noChangeAspect="1"/>
          </p:cNvPicPr>
          <p:nvPr/>
        </p:nvPicPr>
        <p:blipFill>
          <a:blip r:embed="rId2"/>
          <a:stretch>
            <a:fillRect/>
          </a:stretch>
        </p:blipFill>
        <p:spPr>
          <a:xfrm>
            <a:off x="1194471" y="2458636"/>
            <a:ext cx="5641044" cy="2932909"/>
          </a:xfrm>
          <a:prstGeom prst="rect">
            <a:avLst/>
          </a:prstGeom>
        </p:spPr>
      </p:pic>
      <p:sp>
        <p:nvSpPr>
          <p:cNvPr id="2" name="TextBox 1">
            <a:extLst>
              <a:ext uri="{FF2B5EF4-FFF2-40B4-BE49-F238E27FC236}">
                <a16:creationId xmlns:a16="http://schemas.microsoft.com/office/drawing/2014/main" id="{43F619BC-8C43-08BD-AE36-95D59B221969}"/>
              </a:ext>
            </a:extLst>
          </p:cNvPr>
          <p:cNvSpPr txBox="1"/>
          <p:nvPr/>
        </p:nvSpPr>
        <p:spPr>
          <a:xfrm>
            <a:off x="1427226" y="843677"/>
            <a:ext cx="10564905" cy="1200329"/>
          </a:xfrm>
          <a:prstGeom prst="rect">
            <a:avLst/>
          </a:prstGeom>
          <a:noFill/>
        </p:spPr>
        <p:txBody>
          <a:bodyPr wrap="square" rtlCol="0">
            <a:spAutoFit/>
          </a:bodyPr>
          <a:lstStyle/>
          <a:p>
            <a:r>
              <a:rPr lang="en-US" b="1" dirty="0"/>
              <a:t>🚘 Bookings by Vehicle Type </a:t>
            </a:r>
          </a:p>
          <a:p>
            <a:r>
              <a:rPr lang="en-US" dirty="0"/>
              <a:t>Displays bookings across different vehicle categories.</a:t>
            </a:r>
          </a:p>
          <a:p>
            <a:pPr marL="285750" indent="-285750">
              <a:buFont typeface="Arial" panose="020B0604020202020204" pitchFamily="34" charset="0"/>
              <a:buChar char="•"/>
            </a:pPr>
            <a:r>
              <a:rPr lang="en-US" dirty="0"/>
              <a:t>It helps identify the most preferred vehicle type and supports fleet planning decisions.</a:t>
            </a:r>
          </a:p>
          <a:p>
            <a:pPr marL="285750" indent="-285750">
              <a:buFont typeface="Arial" panose="020B0604020202020204" pitchFamily="34" charset="0"/>
              <a:buChar char="•"/>
            </a:pPr>
            <a:r>
              <a:rPr lang="en-US" dirty="0"/>
              <a:t>fleet optimization ensures the right vehicle is available at the right place at the right time.</a:t>
            </a:r>
            <a:endParaRPr lang="en-IN" dirty="0"/>
          </a:p>
        </p:txBody>
      </p:sp>
      <p:sp>
        <p:nvSpPr>
          <p:cNvPr id="3" name="TextBox 2">
            <a:extLst>
              <a:ext uri="{FF2B5EF4-FFF2-40B4-BE49-F238E27FC236}">
                <a16:creationId xmlns:a16="http://schemas.microsoft.com/office/drawing/2014/main" id="{25E91915-CFAC-2F1F-E01E-A4E4EF6D6267}"/>
              </a:ext>
            </a:extLst>
          </p:cNvPr>
          <p:cNvSpPr txBox="1"/>
          <p:nvPr/>
        </p:nvSpPr>
        <p:spPr>
          <a:xfrm>
            <a:off x="4601980" y="134912"/>
            <a:ext cx="1972015" cy="738664"/>
          </a:xfrm>
          <a:prstGeom prst="rect">
            <a:avLst/>
          </a:prstGeom>
          <a:noFill/>
        </p:spPr>
        <p:txBody>
          <a:bodyPr wrap="none" rtlCol="0">
            <a:spAutoFit/>
          </a:bodyPr>
          <a:lstStyle/>
          <a:p>
            <a:r>
              <a:rPr lang="en-US" dirty="0"/>
              <a:t> </a:t>
            </a:r>
            <a:r>
              <a:rPr lang="en-US" sz="2400" b="1" u="sng" dirty="0"/>
              <a:t>column chart</a:t>
            </a:r>
          </a:p>
          <a:p>
            <a:endParaRPr lang="en-IN" dirty="0"/>
          </a:p>
        </p:txBody>
      </p:sp>
      <p:pic>
        <p:nvPicPr>
          <p:cNvPr id="5122" name="Picture 2">
            <a:extLst>
              <a:ext uri="{FF2B5EF4-FFF2-40B4-BE49-F238E27FC236}">
                <a16:creationId xmlns:a16="http://schemas.microsoft.com/office/drawing/2014/main" id="{548BDB65-9EA1-AD38-6F50-BDF836F4AB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5515" y="2044006"/>
            <a:ext cx="5356485" cy="48139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92410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915A34D-3A20-491F-446C-1B8523B22F38}"/>
              </a:ext>
            </a:extLst>
          </p:cNvPr>
          <p:cNvPicPr>
            <a:picLocks noChangeAspect="1"/>
          </p:cNvPicPr>
          <p:nvPr/>
        </p:nvPicPr>
        <p:blipFill>
          <a:blip r:embed="rId2"/>
          <a:stretch>
            <a:fillRect/>
          </a:stretch>
        </p:blipFill>
        <p:spPr>
          <a:xfrm>
            <a:off x="1594230" y="2698230"/>
            <a:ext cx="4654170" cy="3470222"/>
          </a:xfrm>
          <a:prstGeom prst="rect">
            <a:avLst/>
          </a:prstGeom>
        </p:spPr>
      </p:pic>
      <p:sp>
        <p:nvSpPr>
          <p:cNvPr id="2" name="TextBox 1">
            <a:extLst>
              <a:ext uri="{FF2B5EF4-FFF2-40B4-BE49-F238E27FC236}">
                <a16:creationId xmlns:a16="http://schemas.microsoft.com/office/drawing/2014/main" id="{96E289D4-171E-E24D-5D17-470FA775AA59}"/>
              </a:ext>
            </a:extLst>
          </p:cNvPr>
          <p:cNvSpPr txBox="1"/>
          <p:nvPr/>
        </p:nvSpPr>
        <p:spPr>
          <a:xfrm>
            <a:off x="1933731" y="1472704"/>
            <a:ext cx="9780807" cy="1477328"/>
          </a:xfrm>
          <a:prstGeom prst="rect">
            <a:avLst/>
          </a:prstGeom>
          <a:noFill/>
        </p:spPr>
        <p:txBody>
          <a:bodyPr wrap="square" rtlCol="0">
            <a:spAutoFit/>
          </a:bodyPr>
          <a:lstStyle/>
          <a:p>
            <a:r>
              <a:rPr lang="en-US" b="1" dirty="0"/>
              <a:t>💳 Payment Method Breakdown </a:t>
            </a:r>
          </a:p>
          <a:p>
            <a:pPr marL="285750" indent="-285750">
              <a:buFont typeface="Arial" panose="020B0604020202020204" pitchFamily="34" charset="0"/>
              <a:buChar char="•"/>
            </a:pPr>
            <a:r>
              <a:rPr lang="en-US" dirty="0"/>
              <a:t>Shows the distribution of rides based on payment types such as Cash, UPI, Card, etc.</a:t>
            </a:r>
          </a:p>
          <a:p>
            <a:pPr marL="285750" indent="-285750">
              <a:buFont typeface="Arial" panose="020B0604020202020204" pitchFamily="34" charset="0"/>
              <a:buChar char="•"/>
            </a:pPr>
            <a:r>
              <a:rPr lang="en-US" dirty="0"/>
              <a:t>It helps understand customer payment preferences and supports digital payment strategy decisions.</a:t>
            </a:r>
          </a:p>
          <a:p>
            <a:endParaRPr lang="en-IN" dirty="0"/>
          </a:p>
        </p:txBody>
      </p:sp>
      <p:sp>
        <p:nvSpPr>
          <p:cNvPr id="5" name="TextBox 4">
            <a:extLst>
              <a:ext uri="{FF2B5EF4-FFF2-40B4-BE49-F238E27FC236}">
                <a16:creationId xmlns:a16="http://schemas.microsoft.com/office/drawing/2014/main" id="{A9222A1E-C35E-BA46-0732-B41B0ABECD3A}"/>
              </a:ext>
            </a:extLst>
          </p:cNvPr>
          <p:cNvSpPr txBox="1"/>
          <p:nvPr/>
        </p:nvSpPr>
        <p:spPr>
          <a:xfrm>
            <a:off x="4976734" y="689548"/>
            <a:ext cx="1358064" cy="738664"/>
          </a:xfrm>
          <a:prstGeom prst="rect">
            <a:avLst/>
          </a:prstGeom>
          <a:noFill/>
        </p:spPr>
        <p:txBody>
          <a:bodyPr wrap="none" rtlCol="0">
            <a:spAutoFit/>
          </a:bodyPr>
          <a:lstStyle/>
          <a:p>
            <a:r>
              <a:rPr lang="en-US" sz="2400" b="1" u="sng" dirty="0"/>
              <a:t>Pie chart</a:t>
            </a:r>
          </a:p>
          <a:p>
            <a:endParaRPr lang="en-IN" dirty="0"/>
          </a:p>
        </p:txBody>
      </p:sp>
      <p:sp>
        <p:nvSpPr>
          <p:cNvPr id="3" name="AutoShape 2">
            <a:extLst>
              <a:ext uri="{FF2B5EF4-FFF2-40B4-BE49-F238E27FC236}">
                <a16:creationId xmlns:a16="http://schemas.microsoft.com/office/drawing/2014/main" id="{44CCA446-841C-D2E3-6194-EF22E2073FB9}"/>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6" name="AutoShape 4">
            <a:extLst>
              <a:ext uri="{FF2B5EF4-FFF2-40B4-BE49-F238E27FC236}">
                <a16:creationId xmlns:a16="http://schemas.microsoft.com/office/drawing/2014/main" id="{783AA632-8EB3-814B-AD52-969D60DDB54F}"/>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8" name="Picture 7">
            <a:extLst>
              <a:ext uri="{FF2B5EF4-FFF2-40B4-BE49-F238E27FC236}">
                <a16:creationId xmlns:a16="http://schemas.microsoft.com/office/drawing/2014/main" id="{EC041F29-D38C-71BF-E432-812F347C480E}"/>
              </a:ext>
            </a:extLst>
          </p:cNvPr>
          <p:cNvPicPr>
            <a:picLocks noChangeAspect="1"/>
          </p:cNvPicPr>
          <p:nvPr/>
        </p:nvPicPr>
        <p:blipFill>
          <a:blip r:embed="rId3"/>
          <a:stretch>
            <a:fillRect/>
          </a:stretch>
        </p:blipFill>
        <p:spPr>
          <a:xfrm>
            <a:off x="6334798" y="2698230"/>
            <a:ext cx="5857202" cy="4075115"/>
          </a:xfrm>
          <a:prstGeom prst="rect">
            <a:avLst/>
          </a:prstGeom>
        </p:spPr>
      </p:pic>
    </p:spTree>
    <p:extLst>
      <p:ext uri="{BB962C8B-B14F-4D97-AF65-F5344CB8AC3E}">
        <p14:creationId xmlns:p14="http://schemas.microsoft.com/office/powerpoint/2010/main" val="7551833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56694CA-5D9E-E4C1-0447-932F34ABB871}"/>
              </a:ext>
            </a:extLst>
          </p:cNvPr>
          <p:cNvPicPr>
            <a:picLocks noChangeAspect="1"/>
          </p:cNvPicPr>
          <p:nvPr/>
        </p:nvPicPr>
        <p:blipFill>
          <a:blip r:embed="rId2"/>
          <a:stretch>
            <a:fillRect/>
          </a:stretch>
        </p:blipFill>
        <p:spPr>
          <a:xfrm>
            <a:off x="2225815" y="3023508"/>
            <a:ext cx="4418808" cy="3834492"/>
          </a:xfrm>
          <a:prstGeom prst="rect">
            <a:avLst/>
          </a:prstGeom>
        </p:spPr>
      </p:pic>
      <p:sp>
        <p:nvSpPr>
          <p:cNvPr id="2" name="TextBox 1">
            <a:extLst>
              <a:ext uri="{FF2B5EF4-FFF2-40B4-BE49-F238E27FC236}">
                <a16:creationId xmlns:a16="http://schemas.microsoft.com/office/drawing/2014/main" id="{4FA4B21D-BC4A-209A-4B42-4362B62CE967}"/>
              </a:ext>
            </a:extLst>
          </p:cNvPr>
          <p:cNvSpPr txBox="1"/>
          <p:nvPr/>
        </p:nvSpPr>
        <p:spPr>
          <a:xfrm>
            <a:off x="5291528" y="704538"/>
            <a:ext cx="2706190" cy="738664"/>
          </a:xfrm>
          <a:prstGeom prst="rect">
            <a:avLst/>
          </a:prstGeom>
          <a:noFill/>
        </p:spPr>
        <p:txBody>
          <a:bodyPr wrap="none" rtlCol="0">
            <a:spAutoFit/>
          </a:bodyPr>
          <a:lstStyle/>
          <a:p>
            <a:r>
              <a:rPr lang="en-US" sz="2400" b="1" u="sng"/>
              <a:t>Clustered bar chart</a:t>
            </a:r>
          </a:p>
          <a:p>
            <a:endParaRPr lang="en-IN" dirty="0"/>
          </a:p>
        </p:txBody>
      </p:sp>
      <p:sp>
        <p:nvSpPr>
          <p:cNvPr id="3" name="TextBox 2">
            <a:extLst>
              <a:ext uri="{FF2B5EF4-FFF2-40B4-BE49-F238E27FC236}">
                <a16:creationId xmlns:a16="http://schemas.microsoft.com/office/drawing/2014/main" id="{8E53D180-7761-6F1B-6B48-C57BB2A4E003}"/>
              </a:ext>
            </a:extLst>
          </p:cNvPr>
          <p:cNvSpPr txBox="1"/>
          <p:nvPr/>
        </p:nvSpPr>
        <p:spPr>
          <a:xfrm>
            <a:off x="1859797" y="1443202"/>
            <a:ext cx="9255792" cy="1477328"/>
          </a:xfrm>
          <a:prstGeom prst="rect">
            <a:avLst/>
          </a:prstGeom>
          <a:noFill/>
        </p:spPr>
        <p:txBody>
          <a:bodyPr wrap="square" rtlCol="0">
            <a:spAutoFit/>
          </a:bodyPr>
          <a:lstStyle/>
          <a:p>
            <a:r>
              <a:rPr lang="en-US" b="1" dirty="0"/>
              <a:t>💰 Revenue by Vehicle Type</a:t>
            </a:r>
          </a:p>
          <a:p>
            <a:pPr marL="285750" indent="-285750">
              <a:buFont typeface="Arial" panose="020B0604020202020204" pitchFamily="34" charset="0"/>
              <a:buChar char="•"/>
            </a:pPr>
            <a:r>
              <a:rPr lang="en-US" dirty="0"/>
              <a:t>Shows the revenue generated by each vehicle category.</a:t>
            </a:r>
          </a:p>
          <a:p>
            <a:pPr marL="285750" indent="-285750">
              <a:buFont typeface="Arial" panose="020B0604020202020204" pitchFamily="34" charset="0"/>
              <a:buChar char="•"/>
            </a:pPr>
            <a:r>
              <a:rPr lang="en-US" dirty="0"/>
              <a:t>Helps identify high-performing vehicle segments and supports revenue optimization decisions.</a:t>
            </a:r>
          </a:p>
          <a:p>
            <a:endParaRPr lang="en-IN" dirty="0"/>
          </a:p>
        </p:txBody>
      </p:sp>
      <p:pic>
        <p:nvPicPr>
          <p:cNvPr id="7170" name="Picture 2">
            <a:extLst>
              <a:ext uri="{FF2B5EF4-FFF2-40B4-BE49-F238E27FC236}">
                <a16:creationId xmlns:a16="http://schemas.microsoft.com/office/drawing/2014/main" id="{0D5AEFBB-9B76-3419-0C00-899CC8C47E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47169" y="3023508"/>
            <a:ext cx="5444831" cy="40544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396834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64B270AB-C138-415C-897E-3C24487DECF1}">
  <ds:schemaRefs>
    <ds:schemaRef ds:uri="http://schemas.microsoft.com/sharepoint/v3/contenttype/forms"/>
  </ds:schemaRefs>
</ds:datastoreItem>
</file>

<file path=customXml/itemProps2.xml><?xml version="1.0" encoding="utf-8"?>
<ds:datastoreItem xmlns:ds="http://schemas.openxmlformats.org/officeDocument/2006/customXml" ds:itemID="{0585E981-8C91-4205-A0C3-C991F42B4C9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2C4C00F4-06E9-43E3-AD97-88A857CEFA82}">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Parallax</Template>
  <TotalTime>365</TotalTime>
  <Words>692</Words>
  <Application>Microsoft Office PowerPoint</Application>
  <PresentationFormat>Widescreen</PresentationFormat>
  <Paragraphs>79</Paragraphs>
  <Slides>14</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Abadi</vt:lpstr>
      <vt:lpstr>Arial</vt:lpstr>
      <vt:lpstr>Calibri</vt:lpstr>
      <vt:lpstr>Corbel</vt:lpstr>
      <vt:lpstr>Parallax</vt:lpstr>
      <vt:lpstr>NCR RIDE BOOKING </vt:lpstr>
      <vt:lpstr>NCR Ride Booking Analysis </vt:lpstr>
      <vt:lpstr>OBJECTIVE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polagani jyothi</dc:creator>
  <cp:lastModifiedBy>polagani jyothi</cp:lastModifiedBy>
  <cp:revision>5</cp:revision>
  <dcterms:created xsi:type="dcterms:W3CDTF">2026-02-06T07:16:30Z</dcterms:created>
  <dcterms:modified xsi:type="dcterms:W3CDTF">2026-02-09T12:04:31Z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